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3" r:id="rId5"/>
    <p:sldId id="264" r:id="rId6"/>
    <p:sldId id="259" r:id="rId7"/>
    <p:sldId id="260" r:id="rId8"/>
    <p:sldId id="257" r:id="rId9"/>
    <p:sldId id="279" r:id="rId10"/>
    <p:sldId id="265" r:id="rId11"/>
    <p:sldId id="261" r:id="rId12"/>
    <p:sldId id="262" r:id="rId13"/>
    <p:sldId id="272" r:id="rId14"/>
    <p:sldId id="268" r:id="rId15"/>
    <p:sldId id="269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66" r:id="rId2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Šviesus stilius 1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Šviesus stili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Knyga1%20audit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Knyga1%20audit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Knyga1%20audit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A25-4ADF-896D-935C4CD7DED8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25-4ADF-896D-935C4CD7DED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A25-4ADF-896D-935C4CD7DED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25-4ADF-896D-935C4CD7DED8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A25-4ADF-896D-935C4CD7DED8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25-4ADF-896D-935C4CD7DED8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A25-4ADF-896D-935C4CD7DED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/>
                      <a:t>80%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25-4ADF-896D-935C4CD7DED8}"/>
                </c:ext>
              </c:extLst>
            </c:dLbl>
            <c:dLbl>
              <c:idx val="1"/>
              <c:layout>
                <c:manualLayout>
                  <c:x val="1.5194575512613689E-3"/>
                  <c:y val="-4.8705899588377621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25-4ADF-896D-935C4CD7DED8}"/>
                </c:ext>
              </c:extLst>
            </c:dLbl>
            <c:dLbl>
              <c:idx val="2"/>
              <c:layout>
                <c:manualLayout>
                  <c:x val="1.5194575512613672E-2"/>
                  <c:y val="-1.2176474897094405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A25-4ADF-896D-935C4CD7DED8}"/>
                </c:ext>
              </c:extLst>
            </c:dLbl>
            <c:dLbl>
              <c:idx val="3"/>
              <c:layout>
                <c:manualLayout>
                  <c:x val="1.5194575512613689E-3"/>
                  <c:y val="-5.1141194567796505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A25-4ADF-896D-935C4CD7DED8}"/>
                </c:ext>
              </c:extLst>
            </c:dLbl>
            <c:dLbl>
              <c:idx val="4"/>
              <c:layout>
                <c:manualLayout>
                  <c:x val="6.0778302050454123E-3"/>
                  <c:y val="-7.3058849382566212E-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A25-4ADF-896D-935C4CD7DED8}"/>
                </c:ext>
              </c:extLst>
            </c:dLbl>
            <c:dLbl>
              <c:idx val="5"/>
              <c:layout>
                <c:manualLayout>
                  <c:x val="0"/>
                  <c:y val="-5.357648954721575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lt-LT" dirty="0" smtClean="0"/>
                      <a:t>62</a:t>
                    </a:r>
                    <a:r>
                      <a:rPr lang="lt-LT" baseline="0" dirty="0" smtClean="0"/>
                      <a:t> 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A25-4ADF-896D-935C4CD7DED8}"/>
                </c:ext>
              </c:extLst>
            </c:dLbl>
            <c:dLbl>
              <c:idx val="6"/>
              <c:layout>
                <c:manualLayout>
                  <c:x val="-5.571279994723271E-17"/>
                  <c:y val="-4.6270604608958738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25-4ADF-896D-935C4CD7DED8}"/>
                </c:ext>
              </c:extLst>
            </c:dLbl>
            <c:dLbl>
              <c:idx val="7"/>
              <c:layout>
                <c:manualLayout>
                  <c:x val="0"/>
                  <c:y val="-5.357648954721575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A25-4ADF-896D-935C4CD7DE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Lapas1!$E$132:$E$139</c:f>
              <c:strCache>
                <c:ptCount val="8"/>
                <c:pt idx="0">
                  <c:v>Pasiekimų  ir pažangos, tikslų optimalumas pagal amžių, individualias galias, siekius bei ugdymosi patirtį</c:v>
                </c:pt>
                <c:pt idx="1">
                  <c:v>Tikslų, uždavinių pagrsįtumas, ryšys su kontekstu, patirtimi</c:v>
                </c:pt>
                <c:pt idx="2">
                  <c:v>Vertinimo kriterijų aiškumas</c:v>
                </c:pt>
                <c:pt idx="3">
                  <c:v>Įrangos ir priemonių naudojimas, kūrimas, šiuolaikiškumas</c:v>
                </c:pt>
                <c:pt idx="4">
                  <c:v>Savivaldumas mokantis, savarankiškumas</c:v>
                </c:pt>
                <c:pt idx="5">
                  <c:v>Klasės valdymas</c:v>
                </c:pt>
                <c:pt idx="6">
                  <c:v>Mokinių įsivertinimas ir pažangos stebėjimas, motyvavimas</c:v>
                </c:pt>
                <c:pt idx="7">
                  <c:v>Diferencijavimas, individualizavimas, suasmeninimas</c:v>
                </c:pt>
              </c:strCache>
            </c:strRef>
          </c:cat>
          <c:val>
            <c:numRef>
              <c:f>Lapas1!$F$132:$F$139</c:f>
              <c:numCache>
                <c:formatCode>0%</c:formatCode>
                <c:ptCount val="8"/>
                <c:pt idx="0">
                  <c:v>0.8</c:v>
                </c:pt>
                <c:pt idx="1">
                  <c:v>0.77</c:v>
                </c:pt>
                <c:pt idx="2">
                  <c:v>0.67000000000000226</c:v>
                </c:pt>
                <c:pt idx="3">
                  <c:v>0.62000000000000177</c:v>
                </c:pt>
                <c:pt idx="4">
                  <c:v>0.65000000000000213</c:v>
                </c:pt>
                <c:pt idx="5">
                  <c:v>0.41000000000000031</c:v>
                </c:pt>
                <c:pt idx="6">
                  <c:v>0.55000000000000004</c:v>
                </c:pt>
                <c:pt idx="7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25-4ADF-896D-935C4CD7D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086208"/>
        <c:axId val="69108480"/>
        <c:axId val="0"/>
      </c:bar3DChart>
      <c:catAx>
        <c:axId val="690862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9108480"/>
        <c:crosses val="autoZero"/>
        <c:auto val="1"/>
        <c:lblAlgn val="ctr"/>
        <c:lblOffset val="100"/>
        <c:noMultiLvlLbl val="0"/>
      </c:catAx>
      <c:valAx>
        <c:axId val="69108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908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25079799361662"/>
          <c:y val="0"/>
          <c:w val="0.33880528955768846"/>
          <c:h val="0.97455494849038848"/>
        </c:manualLayout>
      </c:layout>
      <c:overlay val="0"/>
      <c:txPr>
        <a:bodyPr/>
        <a:lstStyle/>
        <a:p>
          <a:pPr>
            <a:defRPr sz="1100" baseline="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F26-41BE-ABE5-73872AC1F35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26-41BE-ABE5-73872AC1F35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F26-41BE-ABE5-73872AC1F350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26-41BE-ABE5-73872AC1F35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F26-41BE-ABE5-73872AC1F350}"/>
              </c:ext>
            </c:extLst>
          </c:dPt>
          <c:dLbls>
            <c:dLbl>
              <c:idx val="0"/>
              <c:layout>
                <c:manualLayout>
                  <c:x val="9.2592592592593819E-3"/>
                  <c:y val="-8.5219439006975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26-41BE-ABE5-73872AC1F350}"/>
                </c:ext>
              </c:extLst>
            </c:dLbl>
            <c:dLbl>
              <c:idx val="1"/>
              <c:layout>
                <c:manualLayout>
                  <c:x val="7.7160493827161374E-3"/>
                  <c:y val="-6.924079419316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26-41BE-ABE5-73872AC1F350}"/>
                </c:ext>
              </c:extLst>
            </c:dLbl>
            <c:dLbl>
              <c:idx val="2"/>
              <c:layout>
                <c:manualLayout>
                  <c:x val="0"/>
                  <c:y val="-5.5925256848327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26-41BE-ABE5-73872AC1F350}"/>
                </c:ext>
              </c:extLst>
            </c:dLbl>
            <c:dLbl>
              <c:idx val="3"/>
              <c:layout>
                <c:manualLayout>
                  <c:x val="0"/>
                  <c:y val="-4.527282697245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26-41BE-ABE5-73872AC1F350}"/>
                </c:ext>
              </c:extLst>
            </c:dLbl>
            <c:dLbl>
              <c:idx val="4"/>
              <c:layout>
                <c:manualLayout>
                  <c:x val="0"/>
                  <c:y val="-3.462039709658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26-41BE-ABE5-73872AC1F350}"/>
                </c:ext>
              </c:extLst>
            </c:dLbl>
            <c:dLbl>
              <c:idx val="5"/>
              <c:layout>
                <c:manualLayout>
                  <c:x val="-1.5432098765432217E-3"/>
                  <c:y val="-2.39679672207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26-41BE-ABE5-73872AC1F350}"/>
                </c:ext>
              </c:extLst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Lapas1!$E$156:$E$161</c:f>
              <c:strCache>
                <c:ptCount val="6"/>
                <c:pt idx="0">
                  <c:v>Mokinių įtraukimas į erdvių kūrimą, darbų panaudojimas</c:v>
                </c:pt>
                <c:pt idx="1">
                  <c:v>Mokymasis iš klaidų</c:v>
                </c:pt>
                <c:pt idx="2">
                  <c:v>Vertinimo įvairovė</c:v>
                </c:pt>
                <c:pt idx="3">
                  <c:v>Pažangą skatinantis grįžtamasis ryšys</c:v>
                </c:pt>
                <c:pt idx="4">
                  <c:v>Ugdymo integralumas</c:v>
                </c:pt>
                <c:pt idx="5">
                  <c:v>Visybiškumas (pažanga visuminė ir nuolatinė) ir pastovumas</c:v>
                </c:pt>
              </c:strCache>
            </c:strRef>
          </c:cat>
          <c:val>
            <c:numRef>
              <c:f>Lapas1!$F$156:$F$161</c:f>
              <c:numCache>
                <c:formatCode>0%</c:formatCode>
                <c:ptCount val="6"/>
                <c:pt idx="0">
                  <c:v>0.17</c:v>
                </c:pt>
                <c:pt idx="1">
                  <c:v>0.17</c:v>
                </c:pt>
                <c:pt idx="2">
                  <c:v>0.17</c:v>
                </c:pt>
                <c:pt idx="3">
                  <c:v>0.25</c:v>
                </c:pt>
                <c:pt idx="4">
                  <c:v>0.28000000000000008</c:v>
                </c:pt>
                <c:pt idx="5">
                  <c:v>0.29000000000000031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F26-41BE-ABE5-73872AC1F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663104"/>
        <c:axId val="79664640"/>
        <c:axId val="0"/>
      </c:bar3DChart>
      <c:catAx>
        <c:axId val="7966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t-LT"/>
          </a:p>
        </c:txPr>
        <c:crossAx val="79664640"/>
        <c:crosses val="autoZero"/>
        <c:auto val="1"/>
        <c:lblAlgn val="ctr"/>
        <c:lblOffset val="100"/>
        <c:noMultiLvlLbl val="0"/>
      </c:catAx>
      <c:valAx>
        <c:axId val="79664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966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255528822786052"/>
          <c:y val="0"/>
          <c:w val="0.50713218139399219"/>
          <c:h val="0.92288779205662952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1.3768050385944098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461377478339232E-3"/>
                  <c:y val="-8.8888266748789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07305948011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038413243501552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569185693934677E-2"/>
                  <c:y val="-8.8888266748789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038413243501552E-2"/>
                  <c:y val="-4.07399849614123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038413243501552E-2"/>
                  <c:y val="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350764079306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Lapas1!$E$145:$E$152</c:f>
              <c:strCache>
                <c:ptCount val="8"/>
                <c:pt idx="0">
                  <c:v>Pasiekimų  ir pažangos, tikslų optimalumas pagal amžių, individualias galias, siekius bei ugdymosi patirtį</c:v>
                </c:pt>
                <c:pt idx="1">
                  <c:v>Tikslų, uždavinių pagrįstumas, ryšys su kontekstu, patirtimi</c:v>
                </c:pt>
                <c:pt idx="2">
                  <c:v>Vertinimo kriterijų aiškumas</c:v>
                </c:pt>
                <c:pt idx="3">
                  <c:v>Įrangos ir priemonių naudojimas, kūrimas, šiuolaikiškumas</c:v>
                </c:pt>
                <c:pt idx="4">
                  <c:v>Savivaldumas mokantis, savarankiškumas</c:v>
                </c:pt>
                <c:pt idx="5">
                  <c:v>Klasės valdymas</c:v>
                </c:pt>
                <c:pt idx="6">
                  <c:v>Mokinių įsivertinimas ir pažangos stebėjimas, motyvavimas</c:v>
                </c:pt>
                <c:pt idx="7">
                  <c:v>Diferencijavimas, individualizavimas, suasmeninimas</c:v>
                </c:pt>
              </c:strCache>
            </c:strRef>
          </c:cat>
          <c:val>
            <c:numRef>
              <c:f>Lapas1!$F$145:$F$152</c:f>
              <c:numCache>
                <c:formatCode>0%</c:formatCode>
                <c:ptCount val="8"/>
                <c:pt idx="0">
                  <c:v>0.8</c:v>
                </c:pt>
                <c:pt idx="1">
                  <c:v>0.77000000000000024</c:v>
                </c:pt>
                <c:pt idx="2">
                  <c:v>0.67000000000000026</c:v>
                </c:pt>
                <c:pt idx="3">
                  <c:v>0.62000000000000022</c:v>
                </c:pt>
                <c:pt idx="4">
                  <c:v>0.65000000000000024</c:v>
                </c:pt>
                <c:pt idx="5">
                  <c:v>0.62000000000000022</c:v>
                </c:pt>
                <c:pt idx="6">
                  <c:v>0.55000000000000004</c:v>
                </c:pt>
                <c:pt idx="7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1240320"/>
        <c:axId val="91241856"/>
        <c:axId val="0"/>
      </c:bar3DChart>
      <c:catAx>
        <c:axId val="912403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91241856"/>
        <c:crosses val="autoZero"/>
        <c:auto val="1"/>
        <c:lblAlgn val="ctr"/>
        <c:lblOffset val="100"/>
        <c:noMultiLvlLbl val="0"/>
      </c:catAx>
      <c:valAx>
        <c:axId val="912418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1240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A3D0-1E63-4365-8259-929101E6E808}" type="datetimeFigureOut">
              <a:rPr lang="lt-LT" smtClean="0"/>
              <a:pPr/>
              <a:t>2018.11.15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C130-E2E7-46AD-9217-E0C487AB8FE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smtClean="0"/>
              <a:t>Prienų </a:t>
            </a:r>
            <a:r>
              <a:rPr lang="lt-LT" b="1" dirty="0" smtClean="0">
                <a:latin typeface="Calibri"/>
              </a:rPr>
              <a:t>„Ąžuolo” progimnazijos 2017-2018 m. m.  veiklos kokybės įsivertinimo ataskaita</a:t>
            </a:r>
            <a:endParaRPr lang="lt-LT" b="1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/>
          <a:lstStyle/>
          <a:p>
            <a:r>
              <a:rPr lang="lt-LT" dirty="0" smtClean="0"/>
              <a:t>2018 m. </a:t>
            </a:r>
            <a:r>
              <a:rPr lang="lt-LT" smtClean="0"/>
              <a:t>birželio mėn.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lt-LT" dirty="0" smtClean="0"/>
              <a:t/>
            </a:r>
            <a:br>
              <a:rPr lang="lt-LT" dirty="0" smtClean="0"/>
            </a:br>
            <a:r>
              <a:rPr lang="lt-LT" sz="2700" b="1" dirty="0" smtClean="0"/>
              <a:t>Mokinių apklausa apie pamokos kokybę (6-8 klasės) </a:t>
            </a:r>
            <a:br>
              <a:rPr lang="lt-LT" sz="2700" b="1" dirty="0" smtClean="0"/>
            </a:br>
            <a:r>
              <a:rPr lang="lt-LT" sz="2700" b="1" i="1" dirty="0" smtClean="0"/>
              <a:t>IQES </a:t>
            </a:r>
            <a:r>
              <a:rPr lang="lt-LT" sz="2700" b="1" i="1" dirty="0" err="1" smtClean="0"/>
              <a:t>online</a:t>
            </a:r>
            <a:r>
              <a:rPr lang="lt-LT" sz="2700" b="1" i="1" dirty="0" smtClean="0"/>
              <a:t> Lietuva Instrumentai mokyklos kokybei įsivertinti it tobulinti</a:t>
            </a:r>
            <a:endParaRPr lang="lt-LT" sz="2700" b="1" i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Naudotas klausimynas:</a:t>
            </a:r>
          </a:p>
          <a:p>
            <a:pPr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Mokinių apklausa apie pamokos kokybę (5-12 klasės)</a:t>
            </a:r>
          </a:p>
          <a:p>
            <a:pPr>
              <a:buNone/>
            </a:pP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Iš viso pakviestų dalyvių skaičius: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180</a:t>
            </a:r>
          </a:p>
          <a:p>
            <a:pPr>
              <a:buNone/>
            </a:pP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Grįžusių klausimynų kvota: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81, 7</a:t>
            </a:r>
            <a:r>
              <a:rPr lang="lt-LT" sz="1800" dirty="0" smtClean="0">
                <a:latin typeface="Times New Roman"/>
                <a:cs typeface="Times New Roman"/>
              </a:rPr>
              <a:t>%</a:t>
            </a:r>
          </a:p>
          <a:p>
            <a:pPr marL="179388" indent="-179388">
              <a:buNone/>
            </a:pPr>
            <a:r>
              <a:rPr lang="lt-LT" sz="1800" dirty="0" smtClean="0">
                <a:latin typeface="Times New Roman"/>
                <a:cs typeface="Times New Roman"/>
              </a:rPr>
              <a:t>         Mokiniams buvo pateikti šie klausimų blokai, kuriuos sudarė klausimai   apie pamokose vertinimą, mokymąsi, mokymosi aplinką, įrangą, metodus:</a:t>
            </a:r>
          </a:p>
          <a:p>
            <a:pPr marL="179388" indent="-179388">
              <a:buNone/>
            </a:pPr>
            <a:endParaRPr lang="lt-LT" sz="1800" dirty="0" smtClean="0">
              <a:latin typeface="Times New Roman"/>
              <a:cs typeface="Times New Roman"/>
            </a:endParaRP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Mokymuisi palankus mikroklimatas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Mokymosi pasiekimų lūkesčiai 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Vertinimas ugdymu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Įdomios pamokos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Aiškumas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Orientavimasis į mokinius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Aktyvus mokymasis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Išmoktos medžiagos įtvirtinimas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Pamokų medžiagos naudingumas</a:t>
            </a:r>
          </a:p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Metodų įvairovė </a:t>
            </a:r>
            <a:endParaRPr lang="lt-LT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lt-LT" sz="2800" b="1" dirty="0" smtClean="0"/>
              <a:t>Mokinių apklauso duomenys apie pamokos kokybę </a:t>
            </a:r>
            <a:br>
              <a:rPr lang="lt-LT" sz="2800" b="1" dirty="0" smtClean="0"/>
            </a:br>
            <a:r>
              <a:rPr lang="lt-LT" sz="2800" b="1" dirty="0" smtClean="0"/>
              <a:t>(6-8 klasės)</a:t>
            </a:r>
            <a:br>
              <a:rPr lang="lt-LT" sz="2800" b="1" dirty="0" smtClean="0"/>
            </a:br>
            <a:r>
              <a:rPr lang="lt-LT" sz="2800" b="1" dirty="0" smtClean="0"/>
              <a:t/>
            </a:r>
            <a:br>
              <a:rPr lang="lt-LT" sz="2800" b="1" dirty="0" smtClean="0"/>
            </a:br>
            <a:r>
              <a:rPr lang="lt-LT" sz="2400" dirty="0" smtClean="0"/>
              <a:t/>
            </a:r>
            <a:br>
              <a:rPr lang="lt-LT" sz="2400" dirty="0" smtClean="0"/>
            </a:br>
            <a:r>
              <a:rPr lang="lt-LT" sz="2800" b="1" dirty="0" smtClean="0"/>
              <a:t/>
            </a:r>
            <a:br>
              <a:rPr lang="lt-LT" sz="2800" b="1" dirty="0" smtClean="0"/>
            </a:br>
            <a:endParaRPr lang="lt-LT" sz="2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b="1" dirty="0" smtClean="0"/>
              <a:t>5 aukščiausios vertės</a:t>
            </a:r>
            <a:endParaRPr lang="lt-LT" b="1" dirty="0"/>
          </a:p>
        </p:txBody>
      </p:sp>
      <p:graphicFrame>
        <p:nvGraphicFramePr>
          <p:cNvPr id="8" name="Lentelė 7"/>
          <p:cNvGraphicFramePr>
            <a:graphicFrameLocks noGrp="1"/>
          </p:cNvGraphicFramePr>
          <p:nvPr/>
        </p:nvGraphicFramePr>
        <p:xfrm>
          <a:off x="571472" y="2357430"/>
          <a:ext cx="8191536" cy="396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5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5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1517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Mokytoja (-</a:t>
                      </a:r>
                      <a:r>
                        <a:rPr lang="lt-LT" sz="2400" b="1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lt-LT" sz="2400" b="1" baseline="0" dirty="0" smtClean="0">
                          <a:solidFill>
                            <a:schemeClr val="tx1"/>
                          </a:solidFill>
                        </a:rPr>
                        <a:t> stengiasi, kad klasės suprastų ir išmoktų pamoką</a:t>
                      </a:r>
                      <a:endParaRPr lang="lt-L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lt-L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Mokytoja (-</a:t>
                      </a:r>
                      <a:r>
                        <a:rPr lang="lt-LT" sz="2400" b="1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lt-LT" sz="2400" b="1" baseline="0" dirty="0" smtClean="0">
                          <a:solidFill>
                            <a:schemeClr val="tx1"/>
                          </a:solidFill>
                        </a:rPr>
                        <a:t> tiki, kad kiekvienas iš mūsų gali padaryti pažangą</a:t>
                      </a:r>
                      <a:endParaRPr lang="lt-L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lt-L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Mokytoja (-</a:t>
                      </a:r>
                      <a:r>
                        <a:rPr lang="lt-LT" sz="2400" b="1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) pamokos pradžioje pasako, ką turime pamokoje išmokti</a:t>
                      </a:r>
                      <a:endParaRPr lang="lt-L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lt-L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Mokytoja (-</a:t>
                      </a:r>
                      <a:r>
                        <a:rPr lang="lt-LT" sz="2400" b="1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)  pamokos pradžioje supažindina</a:t>
                      </a:r>
                      <a:r>
                        <a:rPr lang="lt-LT" sz="2400" b="1" baseline="0" dirty="0" smtClean="0">
                          <a:solidFill>
                            <a:schemeClr val="tx1"/>
                          </a:solidFill>
                        </a:rPr>
                        <a:t> su pamokos tikslais</a:t>
                      </a:r>
                      <a:endParaRPr lang="lt-L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lt-L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Mokytoja (-</a:t>
                      </a:r>
                      <a:r>
                        <a:rPr lang="lt-LT" sz="2400" b="1" dirty="0" err="1" smtClean="0">
                          <a:solidFill>
                            <a:schemeClr val="tx1"/>
                          </a:solidFill>
                        </a:rPr>
                        <a:t>as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) tikisi, kad visada atliksiu užduotis</a:t>
                      </a:r>
                      <a:endParaRPr lang="lt-L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lt-L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5 žemiausios vertės</a:t>
            </a:r>
            <a:endParaRPr lang="lt-LT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91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3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59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06243">
                <a:tc>
                  <a:txBody>
                    <a:bodyPr/>
                    <a:lstStyle/>
                    <a:p>
                      <a:r>
                        <a:rPr lang="lt-LT" sz="2400" b="1" dirty="0" smtClean="0">
                          <a:solidFill>
                            <a:schemeClr val="tx1"/>
                          </a:solidFill>
                        </a:rPr>
                        <a:t>Mokiniai gali nedirbti pamokoje </a:t>
                      </a:r>
                    </a:p>
                    <a:p>
                      <a:endParaRPr lang="lt-L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rgbClr val="FF0000"/>
                          </a:solidFill>
                        </a:rPr>
                        <a:t>2.2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5091"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Pamokose dažnai dirbame grupėse</a:t>
                      </a:r>
                      <a:endParaRPr lang="lt-LT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rgbClr val="FF0000"/>
                          </a:solidFill>
                        </a:rPr>
                        <a:t>2.2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6243"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Pamokose dažnai dirbame porose arba nedidelėmis grupelėmis</a:t>
                      </a:r>
                      <a:endParaRPr lang="lt-LT" sz="2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rgbClr val="FF0000"/>
                          </a:solidFill>
                        </a:rPr>
                        <a:t>2.4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5091"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Mokytoja</a:t>
                      </a:r>
                      <a:r>
                        <a:rPr lang="lt-LT" sz="2400" b="1" baseline="0" dirty="0" smtClean="0"/>
                        <a:t> (-</a:t>
                      </a:r>
                      <a:r>
                        <a:rPr lang="lt-LT" sz="2400" b="1" baseline="0" dirty="0" err="1" smtClean="0"/>
                        <a:t>as</a:t>
                      </a:r>
                      <a:r>
                        <a:rPr lang="lt-LT" sz="2400" b="1" baseline="0" dirty="0" smtClean="0"/>
                        <a:t>) gerai žino mano silpnybes</a:t>
                      </a:r>
                      <a:endParaRPr lang="lt-LT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rgbClr val="FF0000"/>
                          </a:solidFill>
                        </a:rPr>
                        <a:t>2.5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35091"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Mokytoja</a:t>
                      </a:r>
                      <a:r>
                        <a:rPr lang="lt-LT" sz="2400" b="1" baseline="0" dirty="0" smtClean="0"/>
                        <a:t> (-</a:t>
                      </a:r>
                      <a:r>
                        <a:rPr lang="lt-LT" sz="2400" b="1" baseline="0" dirty="0" err="1" smtClean="0"/>
                        <a:t>as</a:t>
                      </a:r>
                      <a:r>
                        <a:rPr lang="lt-LT" sz="2400" b="1" baseline="0" dirty="0" smtClean="0"/>
                        <a:t>) moka pratybas padaryti įdomiomis</a:t>
                      </a:r>
                      <a:endParaRPr lang="lt-LT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3200" b="1" dirty="0" smtClean="0">
                          <a:solidFill>
                            <a:srgbClr val="FF0000"/>
                          </a:solidFill>
                        </a:rPr>
                        <a:t>2.6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Strateginiame plane numatytų prioritetinių sričių ir   stebėtų pamokų analizės duomenų palyginimas</a:t>
            </a:r>
            <a:endParaRPr lang="lt-LT" sz="20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56744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Strateginiame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plane planuojamas pasiekimų lygis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Veiklos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kokybės įsivertinimo rezultatai iš stebėtų pamokų analizės ir mokinių apklausos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43824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mažiau kaip pusėje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visais lygmenimis (atviros pamokos, mokytojų tarpusavio pamokų stebėjimas, administracijos stebimos pamokos) stebimų pamokų gerai suplanuota struktūra. Veiksmingai planuojamas pamokos laikas.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Surinktos ir išanalizuotos </a:t>
                      </a:r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kolegialaus pamokų stebėjimo formos,</a:t>
                      </a:r>
                      <a:r>
                        <a:rPr lang="lt-L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kurios leido mokytojams įsisavinti  naujus ugdymo procesą apibrėžiančius terminus ir sąvokas,  naudojamas naujoje mokyklos įsivertinimo metodikoje, ir veiksmingiau įgyvendinant susitarimus dėl pamokos gerinimo: </a:t>
                      </a:r>
                    </a:p>
                    <a:p>
                      <a:endParaRPr lang="lt-LT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142844" y="928410"/>
          <a:ext cx="8858312" cy="585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643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Strateginiame</a:t>
                      </a:r>
                      <a:r>
                        <a:rPr lang="lt-LT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plane planuojamas pasiekimų lygis</a:t>
                      </a:r>
                      <a:endParaRPr lang="lt-LT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Veiklos</a:t>
                      </a:r>
                      <a:r>
                        <a:rPr lang="lt-LT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kokybės įsivertinimo rezultatai iš stebėtų pamokų analizės ir mokinių apklausos</a:t>
                      </a:r>
                      <a:endParaRPr lang="lt-LT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7030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proc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. stebimų pamokų keliami mokiniams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optimalūs lūkesčiai orientuojantis į skirtingus mokinių gebėjimus, užtikrinant</a:t>
                      </a: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galimybę kiekvieno mokinio savitumui skleistis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proc.  s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tebėtų pamokų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pasiekimų ir pažangos, tikslų optimalumas pagal amžių, individualias galias, siekius bei ugdymosi patirtį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77 proc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Tikslų ir uždavinių pagrįstumas, ryšys su kontekstu, patirtimi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29 proc. </a:t>
                      </a:r>
                      <a:r>
                        <a:rPr lang="lt-LT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visybiškumas</a:t>
                      </a:r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681526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proc.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pamokų asmeninei  mokinių pažangai išsiaiškinti ir matuoti, aptarti ir fiksuoti skiriama pakankamai dėmesio,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tinkamai akcentuojami individualūs mokinių pasiekimai.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proc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stebėtų pamokų </a:t>
                      </a:r>
                      <a:r>
                        <a:rPr lang="lt-LT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savivaldumas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savarankiškumas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46 proc. 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orientacija į mokinių poreikius, gabumus, talentus, aukšti lūkesčiai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25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pažangą skatinantis grįžtamasis ryšys</a:t>
                      </a:r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021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pamokų diferencijuota ugdymo veikla pagal sudėtingumą, mokymosi tempą, parinkti pagal mokymosi gebėjimus  metodai, užduotys, kryptingas ugdomasis konsultavimas.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proc. 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Diferencijavimas, individualizavimas,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suasmeninimas.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Strateginiame plane numatytų prioritetinių sričių ir   stebėtų pamokų analizės duomenų palyginimas</a:t>
            </a:r>
            <a:endParaRPr lang="lt-LT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14282" y="214291"/>
          <a:ext cx="8715436" cy="64384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32777"/>
                <a:gridCol w="4482659"/>
              </a:tblGrid>
              <a:tr h="214313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96145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proc.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pamokų mokymosi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uždaviniuose numatomi išmokimo vertinimo/ įsivertinimo kriterijai, jie aptariami su mokiniais pamokos pradžioje.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vertinimo kriterijų aiškumas.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17 proc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Vertinimo įvairovė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48212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proc.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pamokų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nuolat stebima ir fiksuojama mokinių asmeninė pažanga, mokymasis ir išmokimas pamokoje, remiantis vertinimo ir įsivertinimo rezultatais tikslingai koreguojamas mokymas (-</a:t>
                      </a:r>
                      <a:r>
                        <a:rPr lang="lt-LT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proc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pažangą skatinantis grįžtamasis ryšys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17 proc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mokymasis iš klaidų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55 proc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mokinių įsivertinimas ir pažangos stebėjimas, motyvavimas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128379"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mokytojų naudojasi mokykloje įsigytomis skaitmeninėmis ir kitomis papildomomis mokymo priemonėmis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75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pamokų mokymosi priemonės, informaciniai šaltiniai, IKT naudojasi veiksmingai.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Planuojama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ir organizuojama ne mažiau kaip </a:t>
                      </a:r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pamokų netradicinėse aplinkose, kūrybiškai panaudojamos turimos aplinkos. </a:t>
                      </a:r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proc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Įrangos ir priemonių naudojimas, kūrimas,  šiuolaikiškumas.</a:t>
                      </a:r>
                    </a:p>
                    <a:p>
                      <a:r>
                        <a:rPr lang="lt-LT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41 proc. 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formų, būdų, priemonių, užduočių įvairovė ir derinimas</a:t>
                      </a: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proc. 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mokinių įtraukimas į erdvių kūrimą, darbų panaudojimas</a:t>
                      </a:r>
                    </a:p>
                    <a:p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lt-LT" sz="2000" b="1" dirty="0" smtClean="0"/>
              <a:t>Veiklos kokybės įsivertinimo išvados</a:t>
            </a:r>
            <a:endParaRPr lang="lt-LT" sz="20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Tema</a:t>
            </a:r>
          </a:p>
          <a:p>
            <a:pPr marL="514350" indent="-51435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1.2. Pasiekimai ir pažanga</a:t>
            </a:r>
          </a:p>
          <a:p>
            <a:pPr marL="0" indent="179388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Surinktos ir išanalizuotos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kolegialaus pamokų stebėjimo formos,  kurios leido mokytojams įsisavinti  naujus ugdymo procesą apibrėžiančius terminus ir sąvokas,  naudojamas naujoje mokyklos įsivertinimo metodikoje, ir veiksmingiau įgyvendinant susitarimus dėl pamokos gerinimo: </a:t>
            </a:r>
          </a:p>
          <a:p>
            <a:pPr marL="0" indent="269875" algn="just">
              <a:buNone/>
              <a:tabLst>
                <a:tab pos="269875" algn="l"/>
              </a:tabLst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80 proc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 stebėtų pamokų  vyksta pasiekimų ir pažangos tikslų optimalumas pagal amžių, individualias galias, siekius bei ugdymosi patirtį, o tai atitinka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 lygį.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Tačiau </a:t>
            </a:r>
            <a:r>
              <a:rPr lang="lt-LT" sz="2000" u="sng" dirty="0" err="1" smtClean="0">
                <a:latin typeface="Times New Roman" pitchFamily="18" charset="0"/>
                <a:cs typeface="Times New Roman" pitchFamily="18" charset="0"/>
              </a:rPr>
              <a:t>visybiškumas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pastebimas tik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29 proc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stebėtų pamokų, 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lygį.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Mokiniai, dalyvavę </a:t>
            </a:r>
            <a:r>
              <a:rPr lang="lt-LT" sz="2000" i="1" dirty="0" smtClean="0">
                <a:latin typeface="Times New Roman" pitchFamily="18" charset="0"/>
                <a:cs typeface="Times New Roman" pitchFamily="18" charset="0"/>
              </a:rPr>
              <a:t>mokinių apklausoje apie pamokos kokybę,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mano, kad mokytoja (-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supažindina su pamokos tikslais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), kokių tikslų turime pasiekti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).  pamokos pradžioje pasako, ką turime pamokoje išmokti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3,4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269875" algn="l"/>
              </a:tabLst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2.1. Ugdymo (si) planavimas</a:t>
            </a:r>
          </a:p>
          <a:p>
            <a:pPr marL="0" indent="269875" algn="just">
              <a:buNone/>
              <a:tabLst>
                <a:tab pos="269875" algn="l"/>
              </a:tabLst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77 proc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pamokų vyrauja tikslų ir uždavinių pagrįstumas, ryšys su kontekstu, patirtimi, o tai  atitinka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 lygį. </a:t>
            </a:r>
            <a:endParaRPr lang="lt-L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Mokiniai mano, kad mokytoja (-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tiki, kad kiekvienas mokinys gali padaryti pažangą, mokantis jo dalyko, o tai atitinka  aukščiausią vertę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(3, 5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4),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tačiau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ne visada žino  mokinio silpnybes </a:t>
            </a:r>
            <a:r>
              <a:rPr lang="lt-L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lt-L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Taip pat mokiniai mano, kad mokytoja (-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skatina mokinius klausti, ieškoti, bandyti, pritaikyti, spręsti problemas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3,2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), stengias, kad klasė suprastų ir išmoktų pamoką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(3,5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4).</a:t>
            </a:r>
          </a:p>
          <a:p>
            <a:pPr marL="514350" indent="-514350" algn="just">
              <a:buNone/>
            </a:pP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t-LT" b="1" dirty="0" smtClean="0"/>
              <a:t>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46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stebėtų pamokų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orientacija į mokinių poreikius, gabumus, talentus, aukšti lūkesčiai,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o tai atitinka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 lygį.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Apklausoje dalyvavę mokiniai teigia, jog individualiam darbui gana skirtingas užduotis, kurios jiems skiriamos atsižvelgiant į jų pažangumą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 ( 2,7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4), o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o mokomoji medžiaga  - nei per lengva, nei per sunki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2,9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4).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Taip pat mokytoja (-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užduoda klausimus, skatinančius mąstyti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(3,3 iš 4),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tiki, kad  mokinys visada atliks užduotis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(3,3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4),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stengiasi, kad pamokos metu galėtų pasisakyti visi mokiniai 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( 3,2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4),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tačiau  kad mokytojai moka pratybas padaryti įdomiomis mano tik 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(2,6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 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4).</a:t>
            </a:r>
          </a:p>
          <a:p>
            <a:pPr marL="0" indent="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2.2. Vadovavimas mokymuisi. </a:t>
            </a:r>
          </a:p>
          <a:p>
            <a:pPr marL="0" indent="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43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stebėtų pamokų  vyksta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mokymosi įprasminimas per metodus, formas, užduotis,  mokinių patirtį, aktualumą,  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lygį. 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17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pamokų vyksta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mokymasis iš klaidų,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lygį.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Mokiniai taip pat mano, kad pamokose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dažnai dirbama grupėse </a:t>
            </a:r>
            <a:r>
              <a:rPr lang="lt-LT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tik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2,2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),porose arba nedidelėse grupėse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2,4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bendradarbiaudami pristato savo darbus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2,9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52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pamokų mokytojai taiko diferencijavimą,  individualizavimą, suasmeninimą, o tai atitinka </a:t>
            </a:r>
            <a:r>
              <a:rPr lang="lt-L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lygį.  </a:t>
            </a:r>
            <a:r>
              <a:rPr lang="lt-LT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 tikrai? </a:t>
            </a:r>
            <a:endParaRPr lang="lt-LT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 anchor="b">
            <a:normAutofit fontScale="92500" lnSpcReduction="10000"/>
          </a:bodyPr>
          <a:lstStyle/>
          <a:p>
            <a:pPr marL="90488" indent="-90488">
              <a:buNone/>
            </a:pP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Ugdymo integralumas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pastebimas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28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stebėtų pamokų, o tai atitinka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lygį,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41 proc. </a:t>
            </a:r>
            <a:r>
              <a:rPr lang="lt-LT" sz="2000" u="sng" dirty="0" smtClean="0">
                <a:latin typeface="Times New Roman" pitchFamily="18" charset="0"/>
                <a:cs typeface="Times New Roman" pitchFamily="18" charset="0"/>
              </a:rPr>
              <a:t>pamokų  yra mokymosi formų, būdų, priemonių, užduočių įvairovė ir derinimas,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lygį.</a:t>
            </a:r>
          </a:p>
          <a:p>
            <a:pPr marL="90488" indent="-90488">
              <a:buNone/>
            </a:pP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Mokiniai mano, kad mokytojai veda integruotas pamokas ta pačia tema 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2,9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iš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), susieja mokomąją medžiagą su kitais dalykais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2,9 iš 4),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su kasdieniu gyvenimu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(2,9 iš 4). 62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pamokose mokytojai valdo klasę  aiškiomis, susitartomis taisyklėmis, o tai atitinka 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lygį.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Mokinių nuomone, yra mokinių, kurie gali  nedirbti pamokoje, jie tyliai sėdi ir netrukdo kitiems (2,4 iš). </a:t>
            </a:r>
          </a:p>
          <a:p>
            <a:pPr marL="90488" indent="-90488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2.3 Mokymosi patirtys.</a:t>
            </a:r>
          </a:p>
          <a:p>
            <a:pPr marL="90488" indent="-90488"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proc.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stebėtų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pamokų būdingas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savivaldumas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mokantis, savarankiškumas, 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lygį,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mokymosi konstruktyvumas siejant nauja su žinomu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lygis,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mokymosi socialumas bendradarbiaujant ir padedant vieni kitiems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54 proc.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2 lygis.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Mokiniai mano, kad  mokytoja  (-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) pateikia vaizdingus pavyzdžius, padedančius geriau suprasti mokomąją medžiagą – (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3,2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4). </a:t>
            </a:r>
          </a:p>
          <a:p>
            <a:pPr marL="90488" indent="-90488" algn="just">
              <a:buNone/>
            </a:pPr>
            <a:endParaRPr lang="lt-LT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488" indent="-90488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>
              <a:buNone/>
            </a:pP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2.4. Vertinimas ugdant</a:t>
            </a:r>
          </a:p>
          <a:p>
            <a:pPr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67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pamokų būdingas vertinimo kriterijų aiškumas, o tai atitinka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lygį,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tačiau  vertinimo įvairovė tik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17 proc. –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lygis,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pažangą skatinantis grįžtamasis ryšys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– 25 proc.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1 lygis,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mokinių įsivertinimas ir pažangos stebėjimas, motyvavimas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55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lygis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atsakomybė už savo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mokymčsi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jos skatinimas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43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lygis.</a:t>
            </a:r>
          </a:p>
          <a:p>
            <a:pPr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Mokiniai mano, kad mokytojų padedami mokosi vertinti ir įsivertinti savo paties pasiekimus ir pažangą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(3,1 iš 4).</a:t>
            </a:r>
          </a:p>
          <a:p>
            <a:pPr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3.1. Įgalinanti mokytis fizinė aplinka. </a:t>
            </a:r>
          </a:p>
          <a:p>
            <a:pPr algn="just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62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pamokų būdingas įrangos ir priemonių naudojimas, kūrimas, šiuolaikiškumas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62 proc. -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lygis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mokinių įtraukimas į erdvių kūrimą, darbų panaudojimas –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17 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lygis. </a:t>
            </a:r>
          </a:p>
          <a:p>
            <a:pPr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Autofit/>
          </a:bodyPr>
          <a:lstStyle/>
          <a:p>
            <a:r>
              <a:rPr lang="lt-LT" sz="2000" b="1" dirty="0" smtClean="0"/>
              <a:t>2017-2018 m. m. veiklos kokybės vertinimui pasirinkti rodikliai</a:t>
            </a:r>
            <a:endParaRPr lang="lt-LT" sz="2000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928669"/>
          <a:ext cx="8401080" cy="539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238"/>
                <a:gridCol w="4214842"/>
              </a:tblGrid>
              <a:tr h="340777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Rodiklis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Tema</a:t>
                      </a:r>
                      <a:endParaRPr lang="lt-LT" dirty="0"/>
                    </a:p>
                  </a:txBody>
                  <a:tcPr/>
                </a:tc>
              </a:tr>
              <a:tr h="340777">
                <a:tc>
                  <a:txBody>
                    <a:bodyPr/>
                    <a:lstStyle/>
                    <a:p>
                      <a:r>
                        <a:rPr lang="lt-LT" dirty="0" smtClean="0"/>
                        <a:t>1.2.2 Mokyklos pasiekimai ir pažanga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1.2. Pasiekimai ir pažanga</a:t>
                      </a:r>
                      <a:endParaRPr lang="lt-LT" dirty="0"/>
                    </a:p>
                  </a:txBody>
                  <a:tcPr/>
                </a:tc>
              </a:tr>
              <a:tr h="340777">
                <a:tc>
                  <a:txBody>
                    <a:bodyPr/>
                    <a:lstStyle/>
                    <a:p>
                      <a:r>
                        <a:rPr lang="lt-LT" dirty="0" smtClean="0"/>
                        <a:t>2.1.1. Ugdymo</a:t>
                      </a:r>
                      <a:r>
                        <a:rPr lang="lt-LT" baseline="0" dirty="0" smtClean="0"/>
                        <a:t>(si) tikslai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2.1. Ugdymo(si)</a:t>
                      </a:r>
                      <a:r>
                        <a:rPr lang="lt-LT" baseline="0" dirty="0" smtClean="0"/>
                        <a:t> planavimas</a:t>
                      </a:r>
                      <a:endParaRPr lang="lt-LT" dirty="0"/>
                    </a:p>
                  </a:txBody>
                  <a:tcPr/>
                </a:tc>
              </a:tr>
              <a:tr h="340777">
                <a:tc>
                  <a:txBody>
                    <a:bodyPr/>
                    <a:lstStyle/>
                    <a:p>
                      <a:r>
                        <a:rPr lang="lt-LT" dirty="0" smtClean="0"/>
                        <a:t>2.1.3. Orientavimasis į mokinių poreikius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596360">
                <a:tc>
                  <a:txBody>
                    <a:bodyPr/>
                    <a:lstStyle/>
                    <a:p>
                      <a:r>
                        <a:rPr lang="lt-LT" dirty="0" smtClean="0"/>
                        <a:t>2.2.1. Mokymosi lūkesčiai ir mokinių skatinimas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2.2. Vadovavimas mokymuisi</a:t>
                      </a:r>
                      <a:endParaRPr lang="lt-LT" dirty="0"/>
                    </a:p>
                  </a:txBody>
                  <a:tcPr/>
                </a:tc>
              </a:tr>
              <a:tr h="340777">
                <a:tc>
                  <a:txBody>
                    <a:bodyPr/>
                    <a:lstStyle/>
                    <a:p>
                      <a:r>
                        <a:rPr lang="lt-LT" dirty="0" smtClean="0"/>
                        <a:t>2.2.2.  Ugdymo(si)</a:t>
                      </a:r>
                      <a:r>
                        <a:rPr lang="lt-LT" baseline="0" dirty="0" smtClean="0"/>
                        <a:t> organizavimas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1107526">
                <a:tc>
                  <a:txBody>
                    <a:bodyPr/>
                    <a:lstStyle/>
                    <a:p>
                      <a:r>
                        <a:rPr lang="lt-LT" dirty="0" smtClean="0"/>
                        <a:t>2.4.1. Vertinimas ugdymui</a:t>
                      </a:r>
                    </a:p>
                    <a:p>
                      <a:endParaRPr lang="lt-LT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2.4.2. Mokinių įsivertinimas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r>
                        <a:rPr lang="lt-LT" dirty="0" smtClean="0"/>
                        <a:t>2.4. Vertinimas ugdant</a:t>
                      </a:r>
                      <a:endParaRPr lang="lt-LT" dirty="0"/>
                    </a:p>
                  </a:txBody>
                  <a:tcPr/>
                </a:tc>
              </a:tr>
              <a:tr h="1735764">
                <a:tc>
                  <a:txBody>
                    <a:bodyPr/>
                    <a:lstStyle/>
                    <a:p>
                      <a:r>
                        <a:rPr lang="lt-LT" dirty="0" smtClean="0"/>
                        <a:t>3.2.1 Mokymasis ne mokykloje</a:t>
                      </a:r>
                    </a:p>
                    <a:p>
                      <a:endParaRPr lang="lt-LT" dirty="0" smtClean="0"/>
                    </a:p>
                    <a:p>
                      <a:r>
                        <a:rPr lang="lt-LT" dirty="0" smtClean="0"/>
                        <a:t>3.2.2. Mokymasis virtualioje aplinkoje</a:t>
                      </a:r>
                    </a:p>
                    <a:p>
                      <a:endParaRPr lang="lt-LT" dirty="0" smtClean="0"/>
                    </a:p>
                    <a:p>
                      <a:r>
                        <a:rPr lang="lt-LT" dirty="0" smtClean="0"/>
                        <a:t>4.2.1 Veikimas kartu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 smtClean="0"/>
                    </a:p>
                    <a:p>
                      <a:r>
                        <a:rPr lang="lt-LT" dirty="0" smtClean="0"/>
                        <a:t>3.2.</a:t>
                      </a:r>
                      <a:r>
                        <a:rPr lang="lt-LT" baseline="0" dirty="0" smtClean="0"/>
                        <a:t> Mokymasis be sienų</a:t>
                      </a:r>
                    </a:p>
                    <a:p>
                      <a:endParaRPr lang="lt-LT" baseline="0" dirty="0" smtClean="0"/>
                    </a:p>
                    <a:p>
                      <a:endParaRPr lang="lt-LT" baseline="0" dirty="0" smtClean="0"/>
                    </a:p>
                    <a:p>
                      <a:r>
                        <a:rPr lang="lt-LT" baseline="0" dirty="0" smtClean="0"/>
                        <a:t>4.2. Mokymasis ir veikimas komandomis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Kairysis riestinis skliaustas 5"/>
          <p:cNvSpPr/>
          <p:nvPr/>
        </p:nvSpPr>
        <p:spPr>
          <a:xfrm>
            <a:off x="4429124" y="2428868"/>
            <a:ext cx="357190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Kairysis riestinis skliaustas 8"/>
          <p:cNvSpPr/>
          <p:nvPr/>
        </p:nvSpPr>
        <p:spPr>
          <a:xfrm>
            <a:off x="4572000" y="3643314"/>
            <a:ext cx="142876" cy="7143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Kairysis riestinis skliaustas 9"/>
          <p:cNvSpPr/>
          <p:nvPr/>
        </p:nvSpPr>
        <p:spPr>
          <a:xfrm>
            <a:off x="4500562" y="4572008"/>
            <a:ext cx="142876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Veiklos kokybės vertinimo lygiai</a:t>
            </a:r>
            <a:endParaRPr 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500034" y="1000105"/>
          <a:ext cx="8143932" cy="4646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9604"/>
                <a:gridCol w="2874328"/>
              </a:tblGrid>
              <a:tr h="500069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Vertintas objektas</a:t>
                      </a:r>
                    </a:p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Procentai,</a:t>
                      </a:r>
                      <a:r>
                        <a:rPr lang="lt-LT" baseline="0" dirty="0" smtClean="0">
                          <a:solidFill>
                            <a:schemeClr val="tx1"/>
                          </a:solidFill>
                        </a:rPr>
                        <a:t> lygis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71387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Pasiekimų ir pažangos optimalumas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pagal amžių, individualias galias, siekius bei ugdymosi patirtį.</a:t>
                      </a:r>
                    </a:p>
                    <a:p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Tikslų, uždavinių pagrįstumas, ryšys su kontekstu, patirtimi.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80</a:t>
                      </a:r>
                      <a:r>
                        <a:rPr lang="lt-LT" baseline="0" dirty="0" smtClean="0"/>
                        <a:t> proc.  </a:t>
                      </a:r>
                      <a:r>
                        <a:rPr lang="lt-LT" b="1" baseline="0" dirty="0" smtClean="0"/>
                        <a:t>3 lygis</a:t>
                      </a:r>
                    </a:p>
                    <a:p>
                      <a:pPr algn="ctr"/>
                      <a:endParaRPr lang="lt-LT" baseline="0" dirty="0" smtClean="0"/>
                    </a:p>
                    <a:p>
                      <a:pPr algn="ctr"/>
                      <a:endParaRPr lang="lt-LT" baseline="0" dirty="0" smtClean="0"/>
                    </a:p>
                    <a:p>
                      <a:pPr algn="ctr"/>
                      <a:r>
                        <a:rPr lang="lt-LT" baseline="0" dirty="0" smtClean="0"/>
                        <a:t>77 proc.  </a:t>
                      </a:r>
                      <a:r>
                        <a:rPr lang="lt-LT" b="1" baseline="0" dirty="0" smtClean="0"/>
                        <a:t>3 lygis</a:t>
                      </a:r>
                      <a:endParaRPr lang="lt-LT" b="1" dirty="0"/>
                    </a:p>
                  </a:txBody>
                  <a:tcPr/>
                </a:tc>
              </a:tr>
              <a:tr h="1263243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Vertinimo kriterijų aiškumas </a:t>
                      </a: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Įrangos ir priemonių naudojimas, kūrimas, šiuolaikiškumas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67</a:t>
                      </a:r>
                      <a:r>
                        <a:rPr lang="lt-LT" baseline="0" dirty="0" smtClean="0"/>
                        <a:t> proc.  </a:t>
                      </a:r>
                      <a:r>
                        <a:rPr lang="lt-LT" b="1" baseline="0" dirty="0" smtClean="0"/>
                        <a:t>3 lygis</a:t>
                      </a:r>
                    </a:p>
                    <a:p>
                      <a:pPr algn="ctr"/>
                      <a:endParaRPr lang="lt-LT" dirty="0" smtClean="0"/>
                    </a:p>
                    <a:p>
                      <a:pPr algn="ctr"/>
                      <a:r>
                        <a:rPr lang="lt-LT" dirty="0" smtClean="0"/>
                        <a:t>62 proc.  </a:t>
                      </a:r>
                      <a:r>
                        <a:rPr lang="lt-LT" b="1" dirty="0" smtClean="0"/>
                        <a:t>3 lygis</a:t>
                      </a:r>
                      <a:endParaRPr lang="lt-LT" b="1" dirty="0"/>
                    </a:p>
                  </a:txBody>
                  <a:tcPr/>
                </a:tc>
              </a:tr>
              <a:tr h="971725">
                <a:tc>
                  <a:txBody>
                    <a:bodyPr/>
                    <a:lstStyle/>
                    <a:p>
                      <a:r>
                        <a:rPr lang="lt-L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Savivaldumas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mokantis, savarankiškumas</a:t>
                      </a: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Klasės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valdymas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65 proc.  </a:t>
                      </a:r>
                      <a:r>
                        <a:rPr lang="lt-LT" b="1" dirty="0" smtClean="0"/>
                        <a:t>3 lygis</a:t>
                      </a:r>
                    </a:p>
                    <a:p>
                      <a:pPr algn="ctr"/>
                      <a:endParaRPr lang="lt-LT" dirty="0" smtClean="0"/>
                    </a:p>
                    <a:p>
                      <a:pPr algn="ctr"/>
                      <a:r>
                        <a:rPr lang="lt-LT" dirty="0" smtClean="0"/>
                        <a:t>62 proc.  </a:t>
                      </a:r>
                      <a:r>
                        <a:rPr lang="lt-LT" b="1" dirty="0" smtClean="0"/>
                        <a:t>3 lygis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460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82"/>
                <a:gridCol w="2357454"/>
              </a:tblGrid>
              <a:tr h="49348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Vertintas objektas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Procentai, lygis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51759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Mokinių įsivertinimas ir pažangos stebėjimas, motyvavimas</a:t>
                      </a:r>
                    </a:p>
                    <a:p>
                      <a:endParaRPr lang="lt-LT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socialumas 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55 proc. </a:t>
                      </a:r>
                      <a:r>
                        <a:rPr lang="lt-LT" b="1" dirty="0" smtClean="0"/>
                        <a:t>2 lygis</a:t>
                      </a:r>
                    </a:p>
                    <a:p>
                      <a:pPr algn="ctr"/>
                      <a:endParaRPr lang="lt-LT" b="0" dirty="0" smtClean="0"/>
                    </a:p>
                    <a:p>
                      <a:pPr algn="ctr"/>
                      <a:r>
                        <a:rPr lang="lt-LT" b="0" dirty="0" smtClean="0"/>
                        <a:t>54 proc.  </a:t>
                      </a:r>
                      <a:r>
                        <a:rPr lang="lt-LT" b="1" dirty="0" smtClean="0"/>
                        <a:t>2 lygis</a:t>
                      </a:r>
                      <a:endParaRPr lang="lt-LT" b="1" dirty="0"/>
                    </a:p>
                  </a:txBody>
                  <a:tcPr/>
                </a:tc>
              </a:tr>
              <a:tr h="206728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Diferencijavimas, individualizavimas,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suasmeninimas</a:t>
                      </a:r>
                    </a:p>
                    <a:p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įprasminimas per metodus, formas, mokinių patirtis</a:t>
                      </a:r>
                    </a:p>
                    <a:p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formų, būdų, priemonių, uždavinių įvairovė, derinimas</a:t>
                      </a:r>
                    </a:p>
                    <a:p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Mokymosi konstruktyvumas siejant nauja su žinomu</a:t>
                      </a:r>
                    </a:p>
                    <a:p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52 proc</a:t>
                      </a:r>
                      <a:r>
                        <a:rPr lang="lt-LT" b="1" dirty="0" smtClean="0"/>
                        <a:t>. </a:t>
                      </a:r>
                      <a:r>
                        <a:rPr lang="lt-LT" b="1" baseline="0" dirty="0" smtClean="0"/>
                        <a:t> </a:t>
                      </a:r>
                      <a:r>
                        <a:rPr lang="lt-LT" b="1" dirty="0" smtClean="0"/>
                        <a:t>2 lygis</a:t>
                      </a:r>
                    </a:p>
                    <a:p>
                      <a:pPr algn="ctr"/>
                      <a:endParaRPr lang="lt-LT" b="1" dirty="0" smtClean="0"/>
                    </a:p>
                    <a:p>
                      <a:pPr algn="ctr"/>
                      <a:r>
                        <a:rPr lang="lt-LT" b="0" dirty="0" smtClean="0"/>
                        <a:t>43 proc. </a:t>
                      </a:r>
                      <a:r>
                        <a:rPr lang="lt-LT" b="1" dirty="0" smtClean="0"/>
                        <a:t>2</a:t>
                      </a:r>
                      <a:r>
                        <a:rPr lang="lt-LT" b="1" baseline="0" dirty="0" smtClean="0"/>
                        <a:t> lygis</a:t>
                      </a:r>
                    </a:p>
                    <a:p>
                      <a:pPr algn="ctr"/>
                      <a:endParaRPr lang="lt-LT" b="1" baseline="0" dirty="0" smtClean="0"/>
                    </a:p>
                    <a:p>
                      <a:pPr algn="ctr"/>
                      <a:r>
                        <a:rPr lang="lt-LT" b="0" baseline="0" dirty="0" smtClean="0"/>
                        <a:t>41 proc.  </a:t>
                      </a:r>
                      <a:r>
                        <a:rPr lang="lt-LT" b="1" baseline="0" dirty="0" smtClean="0"/>
                        <a:t>2 lygis</a:t>
                      </a:r>
                    </a:p>
                    <a:p>
                      <a:pPr algn="ctr"/>
                      <a:endParaRPr lang="lt-LT" b="1" baseline="0" dirty="0" smtClean="0"/>
                    </a:p>
                    <a:p>
                      <a:pPr algn="ctr"/>
                      <a:r>
                        <a:rPr lang="lt-LT" b="0" baseline="0" dirty="0" smtClean="0"/>
                        <a:t>43 proc. </a:t>
                      </a:r>
                      <a:r>
                        <a:rPr lang="lt-LT" b="1" baseline="0" dirty="0" smtClean="0"/>
                        <a:t>2 lygis</a:t>
                      </a:r>
                      <a:endParaRPr lang="lt-LT" b="1" dirty="0"/>
                    </a:p>
                  </a:txBody>
                  <a:tcPr/>
                </a:tc>
              </a:tr>
              <a:tr h="851759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Orientacija į mokinių poreikius, gabumus, talentus,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aukšti lūkesčiai</a:t>
                      </a:r>
                    </a:p>
                    <a:p>
                      <a:endParaRPr lang="lt-LT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Atsakomybė už savo mokymąsi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46 proc. </a:t>
                      </a:r>
                      <a:r>
                        <a:rPr lang="lt-LT" b="1" dirty="0" smtClean="0"/>
                        <a:t>2</a:t>
                      </a:r>
                      <a:r>
                        <a:rPr lang="lt-LT" b="1" baseline="0" dirty="0" smtClean="0"/>
                        <a:t> lygis</a:t>
                      </a:r>
                    </a:p>
                    <a:p>
                      <a:pPr algn="ctr"/>
                      <a:endParaRPr lang="lt-LT" b="1" baseline="0" dirty="0" smtClean="0"/>
                    </a:p>
                    <a:p>
                      <a:pPr algn="ctr"/>
                      <a:r>
                        <a:rPr lang="lt-LT" b="0" baseline="0" dirty="0" smtClean="0"/>
                        <a:t>43 proc. </a:t>
                      </a:r>
                      <a:r>
                        <a:rPr lang="lt-LT" b="1" baseline="0" dirty="0" smtClean="0"/>
                        <a:t>2 lygis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8"/>
                <a:gridCol w="2971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Vertintas objektas</a:t>
                      </a:r>
                    </a:p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tx1"/>
                          </a:solidFill>
                        </a:rPr>
                        <a:t>Procentai, lygis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Mokymasis iš klaidų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17 proc. </a:t>
                      </a:r>
                      <a:r>
                        <a:rPr lang="lt-LT" b="1" dirty="0" smtClean="0"/>
                        <a:t>1 lygis</a:t>
                      </a:r>
                      <a:endParaRPr lang="lt-L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Vertinimo įvairovė </a:t>
                      </a:r>
                    </a:p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Mokinių įtraukimas į erdvių</a:t>
                      </a:r>
                      <a:r>
                        <a:rPr lang="lt-L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kūrimą, darbų panaudojimas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17 proc. 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="1" baseline="0" dirty="0" smtClean="0"/>
                        <a:t>1 lygis</a:t>
                      </a:r>
                    </a:p>
                    <a:p>
                      <a:pPr algn="ctr"/>
                      <a:r>
                        <a:rPr lang="lt-LT" dirty="0" smtClean="0"/>
                        <a:t>17 proc. </a:t>
                      </a:r>
                      <a:r>
                        <a:rPr lang="lt-LT" b="1" dirty="0" smtClean="0"/>
                        <a:t>1 lygis</a:t>
                      </a:r>
                      <a:endParaRPr lang="lt-L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Pažangą skatinantis grįžtamasis ryšys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25 proc. </a:t>
                      </a:r>
                      <a:r>
                        <a:rPr lang="lt-LT" b="1" dirty="0" smtClean="0"/>
                        <a:t>1 lygis</a:t>
                      </a:r>
                      <a:endParaRPr lang="lt-L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Ugdymo integralumas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28 proc. </a:t>
                      </a:r>
                      <a:r>
                        <a:rPr lang="lt-LT" b="1" dirty="0" smtClean="0"/>
                        <a:t>1 lygis</a:t>
                      </a:r>
                      <a:endParaRPr lang="lt-L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Visybiškumas</a:t>
                      </a:r>
                      <a:r>
                        <a:rPr lang="lt-LT" dirty="0" smtClean="0">
                          <a:latin typeface="Times New Roman" pitchFamily="18" charset="0"/>
                          <a:cs typeface="Times New Roman" pitchFamily="18" charset="0"/>
                        </a:rPr>
                        <a:t> (pažanga visuminė ir nuolatinė) ir pastovumas</a:t>
                      </a:r>
                      <a:endParaRPr lang="lt-L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29 proc. </a:t>
                      </a:r>
                      <a:r>
                        <a:rPr lang="lt-LT" b="1" dirty="0" smtClean="0"/>
                        <a:t>1 lygis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lt-LT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Mokyklos taryba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išanalizuos veiklos kokybės įsivertinimo rezultatus ir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priims sprendimus dėl veiklos kokybės tobulinimo. </a:t>
            </a:r>
          </a:p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Metodinėse grupėse aptarti: 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2.1. gerosios patirties pavyzdžius, ieškant įvairesnių pažangos fiksavimo ir grįžtamojo ryšio teikimo formų;</a:t>
            </a:r>
          </a:p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2.2. mokymosi formų, būdų, priemonių  įvairovę ir derinimą;</a:t>
            </a:r>
          </a:p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2.3. pamokų organizavimą netradicinėse erdvėse ir jų kūrimą panaudojant mokinių darbus;</a:t>
            </a:r>
          </a:p>
          <a:p>
            <a:pPr marL="514350" indent="-514350" algn="just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2.4. integruotas veiklas.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Įsivertinimo tikslas- įvertinti strateginio plano įgyvendinimo sėkmingumą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t-LT" b="1" dirty="0" smtClean="0"/>
              <a:t>Įsivertinimu siekiama:</a:t>
            </a:r>
            <a:endParaRPr lang="lt-LT" dirty="0" smtClean="0"/>
          </a:p>
          <a:p>
            <a:pPr>
              <a:buNone/>
            </a:pPr>
            <a:r>
              <a:rPr lang="lt-LT" b="1" dirty="0" smtClean="0"/>
              <a:t>I.  Surinkti ir išanalizuoti duomenis apie: </a:t>
            </a:r>
            <a:endParaRPr lang="lt-LT" dirty="0" smtClean="0"/>
          </a:p>
          <a:p>
            <a:pPr marL="571500" indent="-571500" algn="just">
              <a:buNone/>
            </a:pPr>
            <a:endParaRPr lang="lt-LT" b="1" dirty="0" smtClean="0"/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organizuojamų pamokų struktūros kokybę, laiko paskirstymo veiksmingumą:</a:t>
            </a:r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 keliamų mokiniams lūkesčių optimalumą, orientuojantis į kiekvieno savitumą ir gebėjimų skirtingumą;</a:t>
            </a:r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turinio, metodų ir priemonių dermę pamokoje;</a:t>
            </a:r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mokymosi uždavinių, nukreiptų į pamatuojamą rezultatą, formulavimo kokybę, vertinimo ir įsivertinimo kriterijų numatymą;</a:t>
            </a:r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 asmeninės pažangos matavimo, aptarimo organizavimą;</a:t>
            </a:r>
          </a:p>
          <a:p>
            <a:pPr marL="269875" indent="-269875" algn="just"/>
            <a:r>
              <a:rPr lang="lt-LT" sz="3400" dirty="0" smtClean="0">
                <a:latin typeface="Times New Roman" pitchFamily="18" charset="0"/>
                <a:cs typeface="Times New Roman" pitchFamily="18" charset="0"/>
              </a:rPr>
              <a:t>diferencijuotos veiklos organizavimą pamokoje;</a:t>
            </a:r>
          </a:p>
          <a:p>
            <a:pPr algn="just"/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mokinių vertinimo/ įsivertinimo, mokymosi  koregavimo organizavimą;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mokytojų bendradarbiavimą, patirties sklaidos organizavimą, dalyvavimo darbo komandose, darbo vertinimą;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darbo su gabiais mokiniais organizavimo kokybę;</a:t>
            </a:r>
          </a:p>
          <a:p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IKT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naudojimo mokymuisi,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darbo su spec. poreikių mokiniais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galimybių sudarymą ir IKT naudojimą;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aplinkų gerinimo organizavimą.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     II.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Įtraukti mokytojus, pedagoginius darbuotojus, kitus įsivertinimo dalyvius į duomenų rinkimą, aktyvią diskusiją ir dalyvavimą aptariant įsivertinimo rezultatus, sukauptų duomenų pagrindu išryškintas tobulintinas veiklos sritis, siūlant priemones tobulinimui bei dalijantis išryškėjusiomis gerosiomis darbo patirtimis ir veiklų pavyzdžiais.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4290"/>
            <a:ext cx="8363272" cy="591187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Dalyviai: </a:t>
            </a:r>
          </a:p>
          <a:p>
            <a:pPr algn="just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KVA grupė</a:t>
            </a:r>
          </a:p>
          <a:p>
            <a:pPr algn="just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Mokytojai ir kiti pedagoginiai darbuotojai</a:t>
            </a:r>
          </a:p>
          <a:p>
            <a:pPr algn="just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Mokiniai</a:t>
            </a:r>
          </a:p>
          <a:p>
            <a:pPr algn="just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Administracija</a:t>
            </a:r>
          </a:p>
          <a:p>
            <a:pPr algn="just"/>
            <a:endParaRPr lang="lt-LT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600" b="1" dirty="0" smtClean="0"/>
              <a:t>  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Duomenų šaltiniai:</a:t>
            </a:r>
            <a:endParaRPr lang="lt-LT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69 stebėtų pamokų formų analizė.</a:t>
            </a:r>
          </a:p>
          <a:p>
            <a:pPr lvl="0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Mokinių apklausa apie pamokos kokybę (6-8 klasės)</a:t>
            </a:r>
          </a:p>
          <a:p>
            <a:pPr lvl="0">
              <a:buNone/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      IQES </a:t>
            </a:r>
            <a:r>
              <a:rPr lang="lt-LT" sz="2600" dirty="0" err="1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Lietuva Instrumentai mokyklos kokybei įsivertinti it tobulinti.</a:t>
            </a:r>
          </a:p>
          <a:p>
            <a:pPr lvl="0"/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5-8 </a:t>
            </a:r>
            <a:r>
              <a:rPr lang="lt-LT" sz="26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. mokytojų apklausa dėl IKT priemonių naudojimo pamokose.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Vertinimo metodai: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pamokų stebėjimas, apklausa, dokumentų analizė.</a:t>
            </a:r>
          </a:p>
          <a:p>
            <a:pPr algn="just">
              <a:buNone/>
            </a:pP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2700" b="1" dirty="0" smtClean="0"/>
              <a:t>Stebėtų pamokų analizė</a:t>
            </a:r>
            <a:r>
              <a:rPr lang="lt-LT" sz="2400" b="1" dirty="0" smtClean="0"/>
              <a:t/>
            </a:r>
            <a:br>
              <a:rPr lang="lt-LT" sz="2400" b="1" dirty="0" smtClean="0"/>
            </a:br>
            <a:r>
              <a:rPr lang="lt-LT" sz="2400" b="1" dirty="0" smtClean="0"/>
              <a:t>(išanalizuotos  69 pamokų stebėjimo formos)</a:t>
            </a:r>
            <a:br>
              <a:rPr lang="lt-LT" sz="2400" b="1" dirty="0" smtClean="0"/>
            </a:br>
            <a:r>
              <a:rPr lang="lt-LT" sz="2400" b="1" dirty="0" smtClean="0"/>
              <a:t>            Pasirinktas</a:t>
            </a:r>
            <a:endParaRPr lang="lt-LT" sz="2400" b="1" dirty="0"/>
          </a:p>
        </p:txBody>
      </p:sp>
      <p:sp>
        <p:nvSpPr>
          <p:cNvPr id="4" name="Stačiakampis 3"/>
          <p:cNvSpPr/>
          <p:nvPr/>
        </p:nvSpPr>
        <p:spPr>
          <a:xfrm>
            <a:off x="3428992" y="1643050"/>
            <a:ext cx="2500330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 smtClean="0">
                <a:solidFill>
                  <a:schemeClr val="tx1"/>
                </a:solidFill>
              </a:rPr>
              <a:t>Vertinimo objektas</a:t>
            </a:r>
            <a:endParaRPr lang="lt-LT" sz="2000" b="1" dirty="0">
              <a:solidFill>
                <a:schemeClr val="tx1"/>
              </a:solidFill>
            </a:endParaRPr>
          </a:p>
        </p:txBody>
      </p:sp>
      <p:cxnSp>
        <p:nvCxnSpPr>
          <p:cNvPr id="6" name="Tiesioji rodyklės jungtis 5"/>
          <p:cNvCxnSpPr/>
          <p:nvPr/>
        </p:nvCxnSpPr>
        <p:spPr>
          <a:xfrm rot="10800000" flipV="1">
            <a:off x="2214546" y="1857364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ačiakampis 7"/>
          <p:cNvSpPr/>
          <p:nvPr/>
        </p:nvSpPr>
        <p:spPr>
          <a:xfrm>
            <a:off x="500034" y="2428868"/>
            <a:ext cx="3000396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Ugdymosi aplinkos</a:t>
            </a:r>
            <a:endParaRPr lang="lt-LT" b="1" dirty="0">
              <a:solidFill>
                <a:schemeClr val="tx1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2857488" y="3643314"/>
            <a:ext cx="291466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Vadovavimas kiekvieno mokinio ugdymuisi</a:t>
            </a:r>
            <a:endParaRPr lang="lt-LT" b="1" dirty="0">
              <a:solidFill>
                <a:schemeClr val="tx1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5786446" y="2428868"/>
            <a:ext cx="2786082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Mokymosi patirtys</a:t>
            </a:r>
            <a:endParaRPr lang="lt-LT" b="1" dirty="0">
              <a:solidFill>
                <a:schemeClr val="tx1"/>
              </a:solidFill>
            </a:endParaRPr>
          </a:p>
        </p:txBody>
      </p:sp>
      <p:cxnSp>
        <p:nvCxnSpPr>
          <p:cNvPr id="12" name="Tiesioji rodyklės jungtis 11"/>
          <p:cNvCxnSpPr/>
          <p:nvPr/>
        </p:nvCxnSpPr>
        <p:spPr>
          <a:xfrm>
            <a:off x="6000760" y="1785926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Alkūninė jungtis 14"/>
          <p:cNvCxnSpPr/>
          <p:nvPr/>
        </p:nvCxnSpPr>
        <p:spPr>
          <a:xfrm rot="16200000" flipH="1">
            <a:off x="4714876" y="2928934"/>
            <a:ext cx="2571768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čiakampis 16"/>
          <p:cNvSpPr/>
          <p:nvPr/>
        </p:nvSpPr>
        <p:spPr>
          <a:xfrm>
            <a:off x="4857752" y="4643446"/>
            <a:ext cx="2486036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Vertinimas ugdant</a:t>
            </a:r>
            <a:endParaRPr lang="lt-LT" b="1" dirty="0">
              <a:solidFill>
                <a:schemeClr val="tx1"/>
              </a:solidFill>
            </a:endParaRPr>
          </a:p>
        </p:txBody>
      </p:sp>
      <p:cxnSp>
        <p:nvCxnSpPr>
          <p:cNvPr id="19" name="Alkūninė jungtis 18"/>
          <p:cNvCxnSpPr/>
          <p:nvPr/>
        </p:nvCxnSpPr>
        <p:spPr>
          <a:xfrm rot="5400000">
            <a:off x="2035951" y="2607463"/>
            <a:ext cx="2428892" cy="16430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ačiakampis 19"/>
          <p:cNvSpPr/>
          <p:nvPr/>
        </p:nvSpPr>
        <p:spPr>
          <a:xfrm>
            <a:off x="1643042" y="4786322"/>
            <a:ext cx="2786082" cy="928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 smtClean="0">
                <a:solidFill>
                  <a:schemeClr val="tx1"/>
                </a:solidFill>
              </a:rPr>
              <a:t>Kiekvieno mokinio</a:t>
            </a:r>
          </a:p>
          <a:p>
            <a:pPr algn="ctr"/>
            <a:r>
              <a:rPr lang="lt-LT" b="1" dirty="0" smtClean="0">
                <a:solidFill>
                  <a:schemeClr val="tx1"/>
                </a:solidFill>
              </a:rPr>
              <a:t> pažanga ir pasiekimai</a:t>
            </a:r>
            <a:endParaRPr lang="lt-LT" b="1" dirty="0">
              <a:solidFill>
                <a:schemeClr val="tx1"/>
              </a:solidFill>
            </a:endParaRPr>
          </a:p>
        </p:txBody>
      </p:sp>
      <p:cxnSp>
        <p:nvCxnSpPr>
          <p:cNvPr id="18" name="Tiesioji rodyklės jungtis 17"/>
          <p:cNvCxnSpPr/>
          <p:nvPr/>
        </p:nvCxnSpPr>
        <p:spPr>
          <a:xfrm rot="5400000">
            <a:off x="4750595" y="146445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iesioji rodyklės jungtis 15"/>
          <p:cNvCxnSpPr/>
          <p:nvPr/>
        </p:nvCxnSpPr>
        <p:spPr>
          <a:xfrm flipH="1">
            <a:off x="4749801" y="2285198"/>
            <a:ext cx="1588" cy="1272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Pamokų stipriosios  sritys</a:t>
            </a:r>
            <a:endParaRPr 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571472" y="785794"/>
          <a:ext cx="835824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Pamokų tobulintinos sritys</a:t>
            </a:r>
            <a:endParaRPr lang="lt-LT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1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Pamokų stipriosios pusės</a:t>
            </a:r>
            <a:endParaRPr lang="lt-LT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64399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2112</Words>
  <Application>Microsoft Office PowerPoint</Application>
  <PresentationFormat>Demonstracija ekrane (4:3)</PresentationFormat>
  <Paragraphs>256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Office tema</vt:lpstr>
      <vt:lpstr>  Prienų „Ąžuolo” progimnazijos 2017-2018 m. m.  veiklos kokybės įsivertinimo ataskaita</vt:lpstr>
      <vt:lpstr>2017-2018 m. m. veiklos kokybės vertinimui pasirinkti rodikliai</vt:lpstr>
      <vt:lpstr>Įsivertinimo tikslas- įvertinti strateginio plano įgyvendinimo sėkmingumą</vt:lpstr>
      <vt:lpstr>PowerPoint pristatymas</vt:lpstr>
      <vt:lpstr>PowerPoint pristatymas</vt:lpstr>
      <vt:lpstr>Stebėtų pamokų analizė (išanalizuotos  69 pamokų stebėjimo formos)             Pasirinktas</vt:lpstr>
      <vt:lpstr>Pamokų stipriosios  sritys</vt:lpstr>
      <vt:lpstr>Pamokų tobulintinos sritys</vt:lpstr>
      <vt:lpstr>Pamokų stipriosios pusės</vt:lpstr>
      <vt:lpstr> Mokinių apklausa apie pamokos kokybę (6-8 klasės)  IQES online Lietuva Instrumentai mokyklos kokybei įsivertinti it tobulinti</vt:lpstr>
      <vt:lpstr>Mokinių apklauso duomenys apie pamokos kokybę  (6-8 klasės)    </vt:lpstr>
      <vt:lpstr>5 žemiausios vertės</vt:lpstr>
      <vt:lpstr>Strateginiame plane numatytų prioritetinių sričių ir   stebėtų pamokų analizės duomenų palyginimas</vt:lpstr>
      <vt:lpstr>Strateginiame plane numatytų prioritetinių sričių ir   stebėtų pamokų analizės duomenų palyginimas</vt:lpstr>
      <vt:lpstr>PowerPoint pristatymas</vt:lpstr>
      <vt:lpstr>Veiklos kokybės įsivertinimo išvados</vt:lpstr>
      <vt:lpstr> </vt:lpstr>
      <vt:lpstr> </vt:lpstr>
      <vt:lpstr>PowerPoint pristatymas</vt:lpstr>
      <vt:lpstr>Veiklos kokybės vertinimo lygiai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Admin</dc:creator>
  <cp:lastModifiedBy>Direktore</cp:lastModifiedBy>
  <cp:revision>137</cp:revision>
  <dcterms:created xsi:type="dcterms:W3CDTF">2018-10-18T17:59:03Z</dcterms:created>
  <dcterms:modified xsi:type="dcterms:W3CDTF">2018-11-15T07:42:07Z</dcterms:modified>
</cp:coreProperties>
</file>