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„Windows“ vartotojas" initials="„v" lastIdx="2" clrIdx="0">
    <p:extLst>
      <p:ext uri="{19B8F6BF-5375-455C-9EA6-DF929625EA0E}">
        <p15:presenceInfo xmlns:p15="http://schemas.microsoft.com/office/powerpoint/2012/main" userId="„Windows“ vartotoj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3-23T10:21:30.383" idx="1">
    <p:pos x="7472" y="169"/>
    <p:text/>
    <p:extLst>
      <p:ext uri="{C676402C-5697-4E1C-873F-D02D1690AC5C}">
        <p15:threadingInfo xmlns:p15="http://schemas.microsoft.com/office/powerpoint/2012/main" timeZoneBias="-120"/>
      </p:ext>
    </p:extLst>
  </p:cm>
  <p:cm authorId="1" dt="2023-03-23T10:21:31.670" idx="2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Spustelėkite norėdami redaguoti šablono paantraštės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C559-432D-4BC1-8146-74DF7FFB47BA}" type="datetimeFigureOut">
              <a:rPr lang="lt-LT" smtClean="0"/>
              <a:t>2023-03-23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C29F-6867-4F0B-9113-7FC3218FE50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3983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C559-432D-4BC1-8146-74DF7FFB47BA}" type="datetimeFigureOut">
              <a:rPr lang="lt-LT" smtClean="0"/>
              <a:t>2023-03-23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C29F-6867-4F0B-9113-7FC3218FE50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6304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C559-432D-4BC1-8146-74DF7FFB47BA}" type="datetimeFigureOut">
              <a:rPr lang="lt-LT" smtClean="0"/>
              <a:t>2023-03-23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C29F-6867-4F0B-9113-7FC3218FE50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6976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C559-432D-4BC1-8146-74DF7FFB47BA}" type="datetimeFigureOut">
              <a:rPr lang="lt-LT" smtClean="0"/>
              <a:t>2023-03-23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C29F-6867-4F0B-9113-7FC3218FE50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1438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C559-432D-4BC1-8146-74DF7FFB47BA}" type="datetimeFigureOut">
              <a:rPr lang="lt-LT" smtClean="0"/>
              <a:t>2023-03-23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C29F-6867-4F0B-9113-7FC3218FE50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7498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C559-432D-4BC1-8146-74DF7FFB47BA}" type="datetimeFigureOut">
              <a:rPr lang="lt-LT" smtClean="0"/>
              <a:t>2023-03-23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C29F-6867-4F0B-9113-7FC3218FE50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6403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C559-432D-4BC1-8146-74DF7FFB47BA}" type="datetimeFigureOut">
              <a:rPr lang="lt-LT" smtClean="0"/>
              <a:t>2023-03-23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C29F-6867-4F0B-9113-7FC3218FE50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0535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C559-432D-4BC1-8146-74DF7FFB47BA}" type="datetimeFigureOut">
              <a:rPr lang="lt-LT" smtClean="0"/>
              <a:t>2023-03-23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C29F-6867-4F0B-9113-7FC3218FE50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2852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C559-432D-4BC1-8146-74DF7FFB47BA}" type="datetimeFigureOut">
              <a:rPr lang="lt-LT" smtClean="0"/>
              <a:t>2023-03-23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C29F-6867-4F0B-9113-7FC3218FE50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0348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C559-432D-4BC1-8146-74DF7FFB47BA}" type="datetimeFigureOut">
              <a:rPr lang="lt-LT" smtClean="0"/>
              <a:t>2023-03-23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C29F-6867-4F0B-9113-7FC3218FE50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47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C559-432D-4BC1-8146-74DF7FFB47BA}" type="datetimeFigureOut">
              <a:rPr lang="lt-LT" smtClean="0"/>
              <a:t>2023-03-23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C29F-6867-4F0B-9113-7FC3218FE50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766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5C559-432D-4BC1-8146-74DF7FFB47BA}" type="datetimeFigureOut">
              <a:rPr lang="lt-LT" smtClean="0"/>
              <a:t>2023-03-23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FC29F-6867-4F0B-9113-7FC3218FE50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7841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mokykla.lt/bendrasis/bendrosios-programos/atnaujintos-bendrosios-programo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2826326" y="1487977"/>
            <a:ext cx="8587049" cy="1903615"/>
          </a:xfrm>
        </p:spPr>
        <p:txBody>
          <a:bodyPr>
            <a:normAutofit fontScale="90000"/>
          </a:bodyPr>
          <a:lstStyle/>
          <a:p>
            <a:r>
              <a:rPr lang="lt-LT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PASIRENGIMAS ATNAUJINTO UGDYMO TURINIO </a:t>
            </a:r>
            <a:r>
              <a:rPr lang="lt-LT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DIEGIMUI</a:t>
            </a:r>
            <a:endParaRPr lang="lt-LT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6708371" y="4582940"/>
            <a:ext cx="5253644" cy="1655762"/>
          </a:xfrm>
        </p:spPr>
        <p:txBody>
          <a:bodyPr>
            <a:normAutofit/>
          </a:bodyPr>
          <a:lstStyle/>
          <a:p>
            <a:r>
              <a:rPr lang="lt-LT" dirty="0" smtClean="0"/>
              <a:t>Giedrė </a:t>
            </a:r>
            <a:r>
              <a:rPr lang="lt-LT" dirty="0" err="1" smtClean="0"/>
              <a:t>Tautvydienė</a:t>
            </a:r>
            <a:r>
              <a:rPr lang="lt-LT" dirty="0" smtClean="0"/>
              <a:t>, Daiva Grigaliūnienė</a:t>
            </a:r>
          </a:p>
          <a:p>
            <a:r>
              <a:rPr lang="lt-LT" dirty="0" smtClean="0"/>
              <a:t>Prienų ,,Ąžuolo“ progimnazija </a:t>
            </a:r>
          </a:p>
          <a:p>
            <a:r>
              <a:rPr lang="lt-LT" dirty="0" smtClean="0"/>
              <a:t>2023-03-23</a:t>
            </a:r>
            <a:endParaRPr lang="lt-LT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54" y="268919"/>
            <a:ext cx="2028445" cy="624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907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4664"/>
          </a:xfrm>
        </p:spPr>
        <p:txBody>
          <a:bodyPr>
            <a:normAutofit fontScale="90000"/>
          </a:bodyPr>
          <a:lstStyle/>
          <a:p>
            <a:r>
              <a:rPr lang="lt-LT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8.Ką galime padaryti kartu, kad pasiruošimas atnaujintam ugdymo turiniui būtų sklandesnis</a:t>
            </a:r>
            <a:r>
              <a:rPr lang="lt-LT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lt-LT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82138" y="1845425"/>
            <a:ext cx="10871662" cy="4721630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1200"/>
              </a:spcAft>
            </a:pPr>
            <a:r>
              <a:rPr lang="lt-LT" sz="8000" dirty="0" smtClean="0"/>
              <a:t>Dalintis </a:t>
            </a:r>
            <a:r>
              <a:rPr lang="lt-LT" sz="8000" dirty="0"/>
              <a:t>gerosiomis patirtimis ir dalyvauti seminaruose, mokymuose, </a:t>
            </a:r>
            <a:r>
              <a:rPr lang="lt-LT" sz="8000" dirty="0" smtClean="0"/>
              <a:t>kalbėtis su kolegomis, bendradarbiauti vieniems su kitais visais lygmenimis. Kartu spręsti problemas, dalintis informacija. </a:t>
            </a:r>
            <a:r>
              <a:rPr lang="lt-LT" sz="8000" dirty="0"/>
              <a:t>Labai didelė atnaujintų ugdymo turinio apimtis, sunku viską aprėpti. Norėtųsi konkretumo, svarbiausių akcentų, kuriuos galima surasti su to pačio dėstomo dalyko kolegomis. </a:t>
            </a:r>
          </a:p>
          <a:p>
            <a:pPr>
              <a:spcAft>
                <a:spcPts val="1200"/>
              </a:spcAft>
            </a:pPr>
            <a:r>
              <a:rPr lang="lt-LT" sz="8000" dirty="0" smtClean="0"/>
              <a:t>Palengvinti </a:t>
            </a:r>
            <a:r>
              <a:rPr lang="lt-LT" sz="8000" dirty="0" smtClean="0"/>
              <a:t>sau gyvenimą pasiruošiant ilgalaikius planus </a:t>
            </a:r>
            <a:r>
              <a:rPr lang="lt-LT" sz="8000" dirty="0"/>
              <a:t>iki birželio mėn. Kurti ilgalaikius planus atskirose grupėse, siekti bendro, visiems priimtino susitarimo. Suderinti dalykų ilgalaikių planų formą. </a:t>
            </a:r>
            <a:endParaRPr lang="lt-LT" sz="8000" dirty="0" smtClean="0"/>
          </a:p>
          <a:p>
            <a:pPr>
              <a:spcAft>
                <a:spcPts val="1200"/>
              </a:spcAft>
            </a:pPr>
            <a:r>
              <a:rPr lang="lt-LT" sz="8000" dirty="0" smtClean="0"/>
              <a:t> </a:t>
            </a:r>
            <a:r>
              <a:rPr lang="lt-LT" sz="8000" dirty="0" smtClean="0"/>
              <a:t>Reikia </a:t>
            </a:r>
            <a:r>
              <a:rPr lang="lt-LT" sz="8000" dirty="0"/>
              <a:t>naujų vadovėlių kad galėtume dirbti, gerosios patirties </a:t>
            </a:r>
            <a:r>
              <a:rPr lang="lt-LT" sz="8000" dirty="0" smtClean="0"/>
              <a:t>sklaidos. </a:t>
            </a:r>
            <a:r>
              <a:rPr lang="lt-LT" sz="8000" dirty="0"/>
              <a:t>Labai atsakingai pasirinkti vadovėlius. </a:t>
            </a:r>
          </a:p>
          <a:p>
            <a:pPr>
              <a:spcAft>
                <a:spcPts val="1200"/>
              </a:spcAft>
            </a:pPr>
            <a:r>
              <a:rPr lang="lt-LT" sz="8000" dirty="0" smtClean="0"/>
              <a:t>Norėtųsi nepulti stačia galva į kiekvieną naują dalyką. Įsisavinti po truputį, pažiūrėti, kas pasiteisina, kas nelabai. Kam griauti tai, kas gero sukurta</a:t>
            </a:r>
          </a:p>
          <a:p>
            <a:pPr>
              <a:spcAft>
                <a:spcPts val="1200"/>
              </a:spcAft>
            </a:pPr>
            <a:r>
              <a:rPr lang="lt-LT" sz="8000" dirty="0" err="1"/>
              <a:t>Nestresuoti</a:t>
            </a:r>
            <a:r>
              <a:rPr lang="lt-LT" sz="8000" dirty="0"/>
              <a:t> ir kalbėtis. "</a:t>
            </a:r>
            <a:r>
              <a:rPr lang="lt-LT" sz="8000" dirty="0" err="1"/>
              <a:t>Nedaryt</a:t>
            </a:r>
            <a:r>
              <a:rPr lang="lt-LT" sz="8000" dirty="0"/>
              <a:t> iš musės dramblio“, </a:t>
            </a:r>
            <a:r>
              <a:rPr lang="lt-LT" sz="8000" dirty="0" err="1"/>
              <a:t>nenorėt</a:t>
            </a:r>
            <a:r>
              <a:rPr lang="lt-LT" sz="8000" dirty="0"/>
              <a:t>, kad įvyktų kardinalūs pokyčiai, jei atsakingas tik mokytojas </a:t>
            </a:r>
          </a:p>
          <a:p>
            <a:pPr>
              <a:spcAft>
                <a:spcPts val="1200"/>
              </a:spcAft>
            </a:pPr>
            <a:r>
              <a:rPr lang="lt-LT" sz="8000" dirty="0" smtClean="0"/>
              <a:t>Sunku </a:t>
            </a:r>
            <a:r>
              <a:rPr lang="lt-LT" sz="8000" dirty="0"/>
              <a:t>atsakyti . Yra daug </a:t>
            </a:r>
            <a:r>
              <a:rPr lang="lt-LT" sz="8000" dirty="0" err="1"/>
              <a:t>neaiškumų</a:t>
            </a:r>
            <a:r>
              <a:rPr lang="lt-LT" sz="8000" dirty="0"/>
              <a:t> , bet kaip pradėsime dirbti manau viskas bus gerai ... tik reikia pradėti.  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24659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Apibendrinimas</a:t>
            </a:r>
            <a:endParaRPr lang="lt-LT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Susipažinti su dalyko</a:t>
            </a:r>
            <a:r>
              <a:rPr lang="lt-LT" dirty="0" smtClean="0"/>
              <a:t>(ų) atnaujintomis programomis, </a:t>
            </a:r>
            <a:r>
              <a:rPr lang="lt-LT" dirty="0"/>
              <a:t>rekomendacijomis </a:t>
            </a:r>
            <a:r>
              <a:rPr lang="lt-LT" dirty="0">
                <a:hlinkClick r:id="rId2"/>
              </a:rPr>
              <a:t>https://</a:t>
            </a:r>
            <a:r>
              <a:rPr lang="lt-LT" dirty="0" smtClean="0">
                <a:hlinkClick r:id="rId2"/>
              </a:rPr>
              <a:t>www.emokykla.lt/bendrasis/bendrosios-programos/atnaujintos-bendrosios-programos</a:t>
            </a:r>
            <a:endParaRPr lang="lt-LT" dirty="0" smtClean="0"/>
          </a:p>
          <a:p>
            <a:r>
              <a:rPr lang="lt-LT" dirty="0" smtClean="0"/>
              <a:t>Aktyviai </a:t>
            </a:r>
            <a:r>
              <a:rPr lang="lt-LT" dirty="0" smtClean="0"/>
              <a:t>bendradarbiauti mokykloje ir rajone;</a:t>
            </a:r>
          </a:p>
          <a:p>
            <a:r>
              <a:rPr lang="lt-LT" dirty="0" smtClean="0"/>
              <a:t>Klausyti, stebėti mokymus, paskaitas ir pan.;</a:t>
            </a:r>
          </a:p>
          <a:p>
            <a:r>
              <a:rPr lang="lt-LT" dirty="0" smtClean="0"/>
              <a:t>Pasidomėti, kokie yra nauji vadovėliai, atsakingai </a:t>
            </a:r>
            <a:r>
              <a:rPr lang="lt-LT" dirty="0" smtClean="0"/>
              <a:t>išsirinkti.</a:t>
            </a:r>
            <a:endParaRPr lang="lt-LT" dirty="0" smtClean="0"/>
          </a:p>
          <a:p>
            <a:r>
              <a:rPr lang="lt-LT" dirty="0" err="1" smtClean="0"/>
              <a:t>Nestresuoti</a:t>
            </a:r>
            <a:r>
              <a:rPr lang="lt-LT" dirty="0" smtClean="0"/>
              <a:t> </a:t>
            </a:r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40109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vadinima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Apklausos </a:t>
            </a:r>
            <a:r>
              <a:rPr lang="lt-LT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tikslas, respondentai </a:t>
            </a:r>
            <a:endParaRPr lang="lt-LT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 smtClean="0"/>
              <a:t>TIKSLAS: </a:t>
            </a:r>
          </a:p>
          <a:p>
            <a:pPr marL="0" indent="0">
              <a:buNone/>
            </a:pPr>
            <a:r>
              <a:rPr lang="lt-LT" dirty="0" smtClean="0"/>
              <a:t>Ištirti </a:t>
            </a:r>
            <a:r>
              <a:rPr lang="lt-LT" dirty="0"/>
              <a:t>mokyklos mokytojų pasiruošimą kitų mokslo metų darbui pagal atnaujintas bendrąsias programas, gerąsias patirtis ir pagalbos </a:t>
            </a:r>
            <a:r>
              <a:rPr lang="lt-LT" dirty="0" smtClean="0"/>
              <a:t>poreikius.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 smtClean="0"/>
              <a:t>RESPONDENTAI:</a:t>
            </a:r>
          </a:p>
          <a:p>
            <a:pPr marL="0" indent="0">
              <a:buNone/>
            </a:pPr>
            <a:r>
              <a:rPr lang="lt-LT" dirty="0" smtClean="0"/>
              <a:t>Prienų ,,Ąžuolo“ progimnazijos Priešmokyklinio ugdymo, 1-8 klasių mokytojai, pagalbos specialistai.</a:t>
            </a:r>
          </a:p>
          <a:p>
            <a:pPr marL="0" indent="0">
              <a:buNone/>
            </a:pPr>
            <a:r>
              <a:rPr lang="lt-LT" dirty="0" smtClean="0"/>
              <a:t>Anketą užpildė 34 mokytojai.</a:t>
            </a:r>
            <a:endParaRPr lang="lt-LT" dirty="0"/>
          </a:p>
        </p:txBody>
      </p:sp>
      <p:sp>
        <p:nvSpPr>
          <p:cNvPr id="4" name="Stačiakampis 3"/>
          <p:cNvSpPr/>
          <p:nvPr/>
        </p:nvSpPr>
        <p:spPr>
          <a:xfrm>
            <a:off x="3048000" y="282883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2360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327" y="267904"/>
            <a:ext cx="11321935" cy="644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19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075" y="116109"/>
            <a:ext cx="11072553" cy="656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563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3.Ar žinote, kaip keisis Jūsų dėstomo dalyko(ų) turinys? Įvardinkite bent du pokyčius</a:t>
            </a:r>
            <a:endParaRPr lang="lt-LT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2419003"/>
            <a:ext cx="10515600" cy="3757959"/>
          </a:xfrm>
        </p:spPr>
        <p:txBody>
          <a:bodyPr/>
          <a:lstStyle/>
          <a:p>
            <a:pPr marL="0" indent="0">
              <a:buNone/>
            </a:pPr>
            <a:r>
              <a:rPr lang="lt-LT" sz="3200" dirty="0" smtClean="0"/>
              <a:t>18 mokytojų įvardijo du ir daugiau pokyčių</a:t>
            </a:r>
          </a:p>
          <a:p>
            <a:pPr lvl="1"/>
            <a:r>
              <a:rPr lang="lt-LT" sz="2800" dirty="0" smtClean="0"/>
              <a:t>Ugdymas bus grįstas kompetencijomis  (8);</a:t>
            </a:r>
          </a:p>
          <a:p>
            <a:pPr lvl="1"/>
            <a:r>
              <a:rPr lang="lt-LT" sz="2800" dirty="0" smtClean="0"/>
              <a:t>Keičiasi temų, sričių išdėstymas  (6);</a:t>
            </a:r>
          </a:p>
          <a:p>
            <a:pPr lvl="1"/>
            <a:r>
              <a:rPr lang="lt-LT" sz="2800" dirty="0" smtClean="0"/>
              <a:t>Daugiau pasirinkimų laisvės  (5);</a:t>
            </a:r>
          </a:p>
          <a:p>
            <a:pPr lvl="1"/>
            <a:r>
              <a:rPr lang="lt-LT" sz="2800" dirty="0" smtClean="0"/>
              <a:t>Keičiasi vertinimas  (7</a:t>
            </a:r>
            <a:r>
              <a:rPr lang="lt-LT" sz="2800" dirty="0" smtClean="0"/>
              <a:t>).</a:t>
            </a:r>
            <a:endParaRPr lang="lt-LT" sz="2800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20080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64" y="253582"/>
            <a:ext cx="10997738" cy="623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44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631132"/>
            <a:ext cx="11057313" cy="1696432"/>
          </a:xfrm>
        </p:spPr>
        <p:txBody>
          <a:bodyPr>
            <a:noAutofit/>
          </a:bodyPr>
          <a:lstStyle/>
          <a:p>
            <a:r>
              <a:rPr lang="lt-LT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5.Ar galvojote, domėjotės pats(i), tarėtės su kolegomis mokykloje ar kitų mokyklų mokytojais, kaip kompetencijomis grįstą ugdymo turinį įgyvendinsite PAMOKOSE? Atsakykite išsamiai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3009207"/>
            <a:ext cx="10515600" cy="31677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sz="3200" dirty="0"/>
              <a:t>D</a:t>
            </a:r>
            <a:r>
              <a:rPr lang="lt-LT" sz="3200" dirty="0" smtClean="0"/>
              <a:t>omėjosi, tarėsi ar kitaip gilinosi 31 mokytojas:</a:t>
            </a:r>
          </a:p>
          <a:p>
            <a:pPr lvl="1"/>
            <a:r>
              <a:rPr lang="lt-LT" sz="2800" dirty="0" smtClean="0"/>
              <a:t>Seminaruose, kursuose, mokymuose, paskaitose  (8);</a:t>
            </a:r>
          </a:p>
          <a:p>
            <a:pPr lvl="1"/>
            <a:r>
              <a:rPr lang="lt-LT" sz="2800" dirty="0" smtClean="0"/>
              <a:t>Aptarė su kolegomis (10);</a:t>
            </a:r>
          </a:p>
          <a:p>
            <a:pPr lvl="1"/>
            <a:r>
              <a:rPr lang="lt-LT" sz="2800" dirty="0" smtClean="0"/>
              <a:t>Metodinėse mokyklos grupėse, taryboje (15);</a:t>
            </a:r>
          </a:p>
          <a:p>
            <a:pPr lvl="1"/>
            <a:r>
              <a:rPr lang="lt-LT" sz="2800" dirty="0" smtClean="0"/>
              <a:t>Rajono metodinėse grupėse (9);</a:t>
            </a:r>
          </a:p>
          <a:p>
            <a:pPr lvl="1"/>
            <a:r>
              <a:rPr lang="lt-LT" sz="2800" dirty="0" smtClean="0"/>
              <a:t>Jau praktiškai išbandė (5 mokytojai).</a:t>
            </a:r>
          </a:p>
          <a:p>
            <a:pPr marL="0" indent="0">
              <a:buNone/>
            </a:pPr>
            <a:r>
              <a:rPr lang="lt-LT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67211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2086494"/>
            <a:ext cx="10515600" cy="4430683"/>
          </a:xfrm>
        </p:spPr>
        <p:txBody>
          <a:bodyPr>
            <a:normAutofit fontScale="85000" lnSpcReduction="20000"/>
          </a:bodyPr>
          <a:lstStyle/>
          <a:p>
            <a:r>
              <a:rPr lang="lt-LT" sz="3300" dirty="0" smtClean="0"/>
              <a:t>Klausimai dažniausiai kyla dėl:</a:t>
            </a:r>
          </a:p>
          <a:p>
            <a:pPr lvl="1"/>
            <a:r>
              <a:rPr lang="lt-LT" sz="3300" dirty="0" smtClean="0"/>
              <a:t>Planavimo/planų (7);</a:t>
            </a:r>
          </a:p>
          <a:p>
            <a:pPr lvl="1"/>
            <a:r>
              <a:rPr lang="lt-LT" sz="3300" dirty="0"/>
              <a:t>V</a:t>
            </a:r>
            <a:r>
              <a:rPr lang="lt-LT" sz="3300" dirty="0" smtClean="0"/>
              <a:t>ertinimo (2);</a:t>
            </a:r>
          </a:p>
          <a:p>
            <a:pPr lvl="1"/>
            <a:r>
              <a:rPr lang="lt-LT" sz="3300" dirty="0" smtClean="0"/>
              <a:t>Vadovėlių, priemonių, įrangos (8);</a:t>
            </a:r>
          </a:p>
          <a:p>
            <a:pPr lvl="1"/>
            <a:r>
              <a:rPr lang="lt-LT" sz="3300" dirty="0" smtClean="0"/>
              <a:t>Paties turinio (3);</a:t>
            </a:r>
          </a:p>
          <a:p>
            <a:pPr lvl="1"/>
            <a:r>
              <a:rPr lang="lt-LT" sz="3300" dirty="0" smtClean="0"/>
              <a:t>Įvairių (5).</a:t>
            </a:r>
          </a:p>
          <a:p>
            <a:pPr lvl="1"/>
            <a:endParaRPr lang="lt-LT" dirty="0"/>
          </a:p>
          <a:p>
            <a:pPr marL="0" indent="0">
              <a:buNone/>
            </a:pPr>
            <a:r>
              <a:rPr lang="lt-LT" sz="2600" i="1" dirty="0" smtClean="0"/>
              <a:t>Kaip </a:t>
            </a:r>
            <a:r>
              <a:rPr lang="lt-LT" sz="2600" i="1" dirty="0"/>
              <a:t>reikės praktiškai viską atlikti per 45 min. Tai, kas siūloma atlikti praktiškai sunku įgyvendinti per vieną pamoką. </a:t>
            </a:r>
          </a:p>
          <a:p>
            <a:pPr marL="0" indent="0">
              <a:buNone/>
            </a:pPr>
            <a:r>
              <a:rPr lang="lt-LT" sz="2600" i="1" dirty="0" smtClean="0"/>
              <a:t>Kaip </a:t>
            </a:r>
            <a:r>
              <a:rPr lang="lt-LT" sz="2600" i="1" dirty="0"/>
              <a:t>padėti mokiniams siekti geresnių mokymosi rezultatų? Kas skatintų motyvaciją ir pažangą? </a:t>
            </a:r>
          </a:p>
          <a:p>
            <a:pPr marL="0" indent="0">
              <a:buNone/>
            </a:pPr>
            <a:r>
              <a:rPr lang="lt-LT" sz="2600" i="1" dirty="0" smtClean="0"/>
              <a:t>Darbai </a:t>
            </a:r>
            <a:r>
              <a:rPr lang="lt-LT" sz="2600" i="1" dirty="0"/>
              <a:t>vyksta iš kito galo...pirma anketos, paskui darbas su medžiaga, planavimas. Tai didžiulis darbas, reikalaujantis papildomų valandų, sveikatos resursų. </a:t>
            </a:r>
          </a:p>
          <a:p>
            <a:pPr lvl="1"/>
            <a:endParaRPr lang="lt-LT" dirty="0" smtClean="0"/>
          </a:p>
        </p:txBody>
      </p:sp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5873" cy="1613304"/>
          </a:xfrm>
        </p:spPr>
        <p:txBody>
          <a:bodyPr>
            <a:normAutofit/>
          </a:bodyPr>
          <a:lstStyle/>
          <a:p>
            <a:r>
              <a:rPr lang="lt-LT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6.Kokie klausimai Jums kyla dėl pasirengimo įgyvendinti atnaujintą ugdymo turinį?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48157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2385753"/>
            <a:ext cx="10515600" cy="3791210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Labiausiai reiktų pagalbos:</a:t>
            </a:r>
          </a:p>
          <a:p>
            <a:pPr lvl="1"/>
            <a:r>
              <a:rPr lang="lt-LT" dirty="0" smtClean="0"/>
              <a:t>Seminarų/mokymų/kolegų pasidalinimų (12);</a:t>
            </a:r>
          </a:p>
          <a:p>
            <a:pPr lvl="1"/>
            <a:r>
              <a:rPr lang="lt-LT" dirty="0" smtClean="0"/>
              <a:t>Įrangos, priemonių, vadovėlių (6);</a:t>
            </a:r>
          </a:p>
          <a:p>
            <a:pPr lvl="1"/>
            <a:r>
              <a:rPr lang="lt-LT" dirty="0" smtClean="0"/>
              <a:t>Susitarimų dėl planų, atsakomybių kitų dalykų (5);</a:t>
            </a:r>
          </a:p>
          <a:p>
            <a:pPr lvl="1"/>
            <a:r>
              <a:rPr lang="lt-LT" dirty="0" smtClean="0"/>
              <a:t>Kol kas nežino, kai reikės prašys (3);</a:t>
            </a:r>
          </a:p>
          <a:p>
            <a:pPr lvl="1"/>
            <a:r>
              <a:rPr lang="lt-LT" dirty="0" smtClean="0"/>
              <a:t>Pagalbos su IKT (1). </a:t>
            </a:r>
          </a:p>
          <a:p>
            <a:pPr lvl="1"/>
            <a:endParaRPr lang="lt-LT" dirty="0" smtClean="0"/>
          </a:p>
          <a:p>
            <a:pPr marL="0" indent="0">
              <a:buNone/>
            </a:pPr>
            <a:r>
              <a:rPr lang="lt-LT" i="1" dirty="0"/>
              <a:t>Labiausiai trūksta laiko skaityti 1000 psl. atnaujintoms programoms </a:t>
            </a:r>
            <a:r>
              <a:rPr lang="lt-LT" i="1" dirty="0" err="1"/>
              <a:t>programoms</a:t>
            </a:r>
            <a:r>
              <a:rPr lang="lt-LT" i="1" dirty="0"/>
              <a:t>, bei numatant ir pasirenkant naują planavimo būdą.... </a:t>
            </a:r>
          </a:p>
          <a:p>
            <a:pPr marL="0" indent="0">
              <a:buNone/>
            </a:pPr>
            <a:endParaRPr lang="lt-LT" i="1" dirty="0" smtClean="0"/>
          </a:p>
          <a:p>
            <a:pPr marL="457200" lvl="1" indent="0">
              <a:buNone/>
            </a:pPr>
            <a:endParaRPr lang="lt-LT" dirty="0"/>
          </a:p>
        </p:txBody>
      </p:sp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581891" y="365125"/>
            <a:ext cx="11139054" cy="1887624"/>
          </a:xfrm>
        </p:spPr>
        <p:txBody>
          <a:bodyPr>
            <a:normAutofit fontScale="90000"/>
          </a:bodyPr>
          <a:lstStyle/>
          <a:p>
            <a:r>
              <a:rPr lang="lt-LT" sz="3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7.Kokios pagalbos Jums reikia ruošiantis įgyvendinti atnaujintas ugdymo programas pamokoje iš ADMINISTRACIJOS, METODINĖS GRUPĖS, METODINĖS TARYBOS, KOLEGŲ</a:t>
            </a:r>
            <a:r>
              <a:rPr lang="lt-LT" sz="3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lt-LT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776263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589</Words>
  <Application>Microsoft Office PowerPoint</Application>
  <PresentationFormat>Plačiaekranė</PresentationFormat>
  <Paragraphs>59</Paragraphs>
  <Slides>11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„Office“ tema</vt:lpstr>
      <vt:lpstr>PASIRENGIMAS ATNAUJINTO UGDYMO TURINIO DIEGIMUI</vt:lpstr>
      <vt:lpstr>Apklausos tikslas, respondentai </vt:lpstr>
      <vt:lpstr>„PowerPoint“ pateiktis</vt:lpstr>
      <vt:lpstr>„PowerPoint“ pateiktis</vt:lpstr>
      <vt:lpstr>3.Ar žinote, kaip keisis Jūsų dėstomo dalyko(ų) turinys? Įvardinkite bent du pokyčius</vt:lpstr>
      <vt:lpstr>„PowerPoint“ pateiktis</vt:lpstr>
      <vt:lpstr>5.Ar galvojote, domėjotės pats(i), tarėtės su kolegomis mokykloje ar kitų mokyklų mokytojais, kaip kompetencijomis grįstą ugdymo turinį įgyvendinsite PAMOKOSE? Atsakykite išsamiai</vt:lpstr>
      <vt:lpstr>6.Kokie klausimai Jums kyla dėl pasirengimo įgyvendinti atnaujintą ugdymo turinį? </vt:lpstr>
      <vt:lpstr>7.Kokios pagalbos Jums reikia ruošiantis įgyvendinti atnaujintas ugdymo programas pamokoje iš ADMINISTRACIJOS, METODINĖS GRUPĖS, METODINĖS TARYBOS, KOLEGŲ?</vt:lpstr>
      <vt:lpstr>8.Ką galime padaryti kartu, kad pasiruošimas atnaujintam ugdymo turiniui būtų sklandesnis?</vt:lpstr>
      <vt:lpstr>Apibendrinimas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„Windows“ vartotojas</dc:creator>
  <cp:lastModifiedBy>„Windows“ vartotojas</cp:lastModifiedBy>
  <cp:revision>22</cp:revision>
  <dcterms:created xsi:type="dcterms:W3CDTF">2023-03-21T08:15:45Z</dcterms:created>
  <dcterms:modified xsi:type="dcterms:W3CDTF">2023-03-23T10:05:40Z</dcterms:modified>
</cp:coreProperties>
</file>